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455" r:id="rId2"/>
    <p:sldId id="622" r:id="rId3"/>
    <p:sldId id="516" r:id="rId4"/>
    <p:sldId id="643" r:id="rId5"/>
    <p:sldId id="644" r:id="rId6"/>
    <p:sldId id="645" r:id="rId7"/>
    <p:sldId id="662" r:id="rId8"/>
    <p:sldId id="646" r:id="rId9"/>
    <p:sldId id="663" r:id="rId10"/>
    <p:sldId id="665" r:id="rId11"/>
    <p:sldId id="647" r:id="rId12"/>
    <p:sldId id="664" r:id="rId13"/>
    <p:sldId id="666" r:id="rId14"/>
    <p:sldId id="648" r:id="rId15"/>
    <p:sldId id="667" r:id="rId16"/>
    <p:sldId id="668" r:id="rId17"/>
    <p:sldId id="649" r:id="rId18"/>
    <p:sldId id="669" r:id="rId19"/>
    <p:sldId id="671" r:id="rId20"/>
    <p:sldId id="670" r:id="rId21"/>
    <p:sldId id="650" r:id="rId22"/>
    <p:sldId id="672" r:id="rId23"/>
    <p:sldId id="652" r:id="rId24"/>
    <p:sldId id="673" r:id="rId25"/>
    <p:sldId id="674" r:id="rId26"/>
    <p:sldId id="651" r:id="rId27"/>
    <p:sldId id="675" r:id="rId28"/>
    <p:sldId id="676" r:id="rId29"/>
    <p:sldId id="677" r:id="rId30"/>
    <p:sldId id="653" r:id="rId31"/>
    <p:sldId id="678" r:id="rId32"/>
    <p:sldId id="679" r:id="rId33"/>
    <p:sldId id="654" r:id="rId34"/>
    <p:sldId id="680" r:id="rId35"/>
    <p:sldId id="681" r:id="rId36"/>
    <p:sldId id="655" r:id="rId37"/>
    <p:sldId id="682" r:id="rId38"/>
    <p:sldId id="683" r:id="rId39"/>
    <p:sldId id="656" r:id="rId40"/>
    <p:sldId id="684" r:id="rId41"/>
    <p:sldId id="685" r:id="rId42"/>
    <p:sldId id="686" r:id="rId43"/>
    <p:sldId id="688" r:id="rId44"/>
    <p:sldId id="657" r:id="rId45"/>
    <p:sldId id="689" r:id="rId46"/>
    <p:sldId id="690" r:id="rId47"/>
    <p:sldId id="691" r:id="rId48"/>
    <p:sldId id="692" r:id="rId49"/>
    <p:sldId id="658" r:id="rId50"/>
    <p:sldId id="693" r:id="rId51"/>
    <p:sldId id="694" r:id="rId52"/>
    <p:sldId id="695" r:id="rId53"/>
    <p:sldId id="696" r:id="rId54"/>
    <p:sldId id="697" r:id="rId55"/>
    <p:sldId id="698" r:id="rId56"/>
    <p:sldId id="659" r:id="rId57"/>
    <p:sldId id="699" r:id="rId58"/>
    <p:sldId id="700" r:id="rId59"/>
    <p:sldId id="660" r:id="rId60"/>
    <p:sldId id="701" r:id="rId61"/>
    <p:sldId id="661" r:id="rId62"/>
    <p:sldId id="702" r:id="rId63"/>
    <p:sldId id="703" r:id="rId64"/>
    <p:sldId id="518" r:id="rId65"/>
    <p:sldId id="618" r:id="rId66"/>
    <p:sldId id="619" r:id="rId67"/>
    <p:sldId id="620" r:id="rId68"/>
    <p:sldId id="621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/>
  <p:cmAuthor id="2" name="Leilas" initials="L" lastIdx="11" clrIdx="1"/>
  <p:cmAuthor id="3" name="Admin" initials="AA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F3"/>
    <a:srgbClr val="D8EBF4"/>
    <a:srgbClr val="F2F2F2"/>
    <a:srgbClr val="E9950D"/>
    <a:srgbClr val="EFF5FB"/>
    <a:srgbClr val="79BFD5"/>
    <a:srgbClr val="9ED442"/>
    <a:srgbClr val="40A7E1"/>
    <a:srgbClr val="F5B144"/>
    <a:srgbClr val="F6D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4" autoAdjust="0"/>
    <p:restoredTop sz="96408" autoAdjust="0"/>
  </p:normalViewPr>
  <p:slideViewPr>
    <p:cSldViewPr snapToGrid="0">
      <p:cViewPr varScale="1">
        <p:scale>
          <a:sx n="46" d="100"/>
          <a:sy n="46" d="100"/>
        </p:scale>
        <p:origin x="38" y="278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09.10.2022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emf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12" Type="http://schemas.openxmlformats.org/officeDocument/2006/relationships/image" Target="../media/image6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emf"/><Relationship Id="rId7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emf"/><Relationship Id="rId7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85.png"/><Relationship Id="rId5" Type="http://schemas.openxmlformats.org/officeDocument/2006/relationships/image" Target="../media/image72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emf"/><Relationship Id="rId7" Type="http://schemas.openxmlformats.org/officeDocument/2006/relationships/image" Target="../media/image8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8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8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1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emf"/><Relationship Id="rId7" Type="http://schemas.openxmlformats.org/officeDocument/2006/relationships/image" Target="../media/image10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94.png"/><Relationship Id="rId9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emf"/><Relationship Id="rId7" Type="http://schemas.openxmlformats.org/officeDocument/2006/relationships/image" Target="../media/image10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94.png"/><Relationship Id="rId9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emf"/><Relationship Id="rId7" Type="http://schemas.openxmlformats.org/officeDocument/2006/relationships/image" Target="../media/image10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10.png"/><Relationship Id="rId5" Type="http://schemas.openxmlformats.org/officeDocument/2006/relationships/image" Target="../media/image95.png"/><Relationship Id="rId15" Type="http://schemas.openxmlformats.org/officeDocument/2006/relationships/image" Target="../media/image112.png"/><Relationship Id="rId10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107.png"/><Relationship Id="rId1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.emf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11" Type="http://schemas.openxmlformats.org/officeDocument/2006/relationships/image" Target="../media/image11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shop.prosv.ru/search?q=%D0%A0%D0%BE%D1%81%D0%BB%D0%BE%D0%B2%D0%B0#/orderby=5&amp;q=%D0%A0%D0%BE%D1%81%D0%BB%D0%BE%D0%B2%D0%B0&amp;sFilters=21!56334;4!2304;13!81288;?utm_source=uchitel.club&amp;utm_medium=webinar&amp;utm_campaign=pisa_mat_gram_12_08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gif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0" Type="http://schemas.openxmlformats.org/officeDocument/2006/relationships/image" Target="../media/image22.jpeg"/><Relationship Id="rId4" Type="http://schemas.openxmlformats.org/officeDocument/2006/relationships/hyperlink" Target="https://shop.prosv.ru/search?q=%D0%A1%D0%B5%D1%80%D0%B3%D0%B5%D0%B5%D0%B2%D0%B0#/orderby=5&amp;q=%D0%A1%D0%B5%D1%80%D0%B3%D0%B5%D0%B5%D0%B2%D0%B0&amp;sFilters=13!67611;?utm_source=uchitel.club&amp;utm_medium=webinar&amp;utm_campaign=pisa_mat_gram_11_08" TargetMode="External"/><Relationship Id="rId9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hyperlink" Target="https://shop.prosv.ru/katalog#/orderby=5&amp;sFilters=13!81288;?utm_source=uchitel.club&amp;utm_medium=webinar&amp;utm_campaign=pisa_mat_gram_12_08" TargetMode="External"/><Relationship Id="rId7" Type="http://schemas.openxmlformats.org/officeDocument/2006/relationships/image" Target="../media/image118.jpeg"/><Relationship Id="rId12" Type="http://schemas.openxmlformats.org/officeDocument/2006/relationships/image" Target="../media/image1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hyperlink" Target="https://shop.prosv.ru/katalog#/orderby=5&amp;sFilters=13!3000;?utm_source=uchitel.club&amp;utm_medium=webinar&amp;utm_campaign=pisa_mat_gram_12_08" TargetMode="External"/><Relationship Id="rId10" Type="http://schemas.openxmlformats.org/officeDocument/2006/relationships/hyperlink" Target="https://media.prosv.ru/content/?situations=true?utm_source=uchitel.club&amp;utm_medium=webinar&amp;utm_campaign=pisa_mat_gram_12_08" TargetMode="External"/><Relationship Id="rId4" Type="http://schemas.openxmlformats.org/officeDocument/2006/relationships/hyperlink" Target="https://shop.prosv.ru/katalog#/orderby=5&amp;sFilters=13!67611;?utm_source=uchitel.club&amp;utm_medium=webinar&amp;utm_campaign=pisa_mat_gram_12_08" TargetMode="External"/><Relationship Id="rId9" Type="http://schemas.openxmlformats.org/officeDocument/2006/relationships/image" Target="../media/image12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15.png"/><Relationship Id="rId3" Type="http://schemas.openxmlformats.org/officeDocument/2006/relationships/image" Target="../media/image122.jpeg"/><Relationship Id="rId7" Type="http://schemas.openxmlformats.org/officeDocument/2006/relationships/image" Target="../media/image125.jpeg"/><Relationship Id="rId12" Type="http://schemas.openxmlformats.org/officeDocument/2006/relationships/image" Target="../media/image130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sv.ru/pages/pisa.html?utm_source=uchitel.club&amp;utm_medium=webinar&amp;utm_campaign=pisa_mat_gram_12_08" TargetMode="External"/><Relationship Id="rId11" Type="http://schemas.openxmlformats.org/officeDocument/2006/relationships/image" Target="../media/image129.jpeg"/><Relationship Id="rId5" Type="http://schemas.openxmlformats.org/officeDocument/2006/relationships/image" Target="../media/image124.jpeg"/><Relationship Id="rId10" Type="http://schemas.openxmlformats.org/officeDocument/2006/relationships/image" Target="../media/image128.jpeg"/><Relationship Id="rId4" Type="http://schemas.openxmlformats.org/officeDocument/2006/relationships/image" Target="../media/image123.jpeg"/><Relationship Id="rId9" Type="http://schemas.openxmlformats.org/officeDocument/2006/relationships/image" Target="../media/image127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3.emf"/><Relationship Id="rId7" Type="http://schemas.openxmlformats.org/officeDocument/2006/relationships/image" Target="../media/image133.png"/><Relationship Id="rId2" Type="http://schemas.openxmlformats.org/officeDocument/2006/relationships/hyperlink" Target="https://prosv.ru/pages/pisa.html?utm_source=uchitel.club&amp;utm_medium=webinar&amp;utm_campaign=pisa_mat_gram_12_0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115.png"/><Relationship Id="rId5" Type="http://schemas.openxmlformats.org/officeDocument/2006/relationships/image" Target="../media/image131.png"/><Relationship Id="rId10" Type="http://schemas.openxmlformats.org/officeDocument/2006/relationships/image" Target="../media/image136.gif"/><Relationship Id="rId4" Type="http://schemas.openxmlformats.org/officeDocument/2006/relationships/image" Target="../media/image113.png"/><Relationship Id="rId9" Type="http://schemas.openxmlformats.org/officeDocument/2006/relationships/image" Target="../media/image13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9.png"/><Relationship Id="rId2" Type="http://schemas.openxmlformats.org/officeDocument/2006/relationships/hyperlink" Target="https://media.prosv.ru/fg/?utm_source=uchitel.club&amp;utm_medium=webinar&amp;utm_campaign=pisa_mat_gram_12_0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2540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41492" y="2696803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8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803" y="4431335"/>
            <a:ext cx="11481124" cy="1677382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4000" dirty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Готовимся к PISA-2022. </a:t>
            </a:r>
          </a:p>
          <a:p>
            <a:pPr>
              <a:spcBef>
                <a:spcPts val="0"/>
              </a:spcBef>
            </a:pPr>
            <a:r>
              <a:rPr lang="ru-RU" sz="4000" dirty="0">
                <a:solidFill>
                  <a:srgbClr val="2D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грамотность. Разбор заданий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64147-3CB2-4BA8-B18C-B6D3BB04F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67" y="644691"/>
            <a:ext cx="23050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" y="4812640"/>
            <a:ext cx="5945955" cy="9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0" y="769558"/>
            <a:ext cx="4685581" cy="20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00" y="2957513"/>
            <a:ext cx="5029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08362" y="5952226"/>
            <a:ext cx="169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Ответ. 2 класс</a:t>
            </a:r>
          </a:p>
        </p:txBody>
      </p:sp>
    </p:spTree>
    <p:extLst>
      <p:ext uri="{BB962C8B-B14F-4D97-AF65-F5344CB8AC3E}">
        <p14:creationId xmlns:p14="http://schemas.microsoft.com/office/powerpoint/2010/main" val="157898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6" y="4640058"/>
            <a:ext cx="6148944" cy="19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79" y="400898"/>
            <a:ext cx="2504140" cy="18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6" y="4640058"/>
            <a:ext cx="6148944" cy="19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79" y="400898"/>
            <a:ext cx="2504140" cy="18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82" y="2613804"/>
            <a:ext cx="4981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82" y="3299604"/>
            <a:ext cx="5019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2567" y="77140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6" y="4640058"/>
            <a:ext cx="6148944" cy="19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79" y="400898"/>
            <a:ext cx="2504140" cy="18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82" y="2613804"/>
            <a:ext cx="4981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82" y="3299604"/>
            <a:ext cx="5019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2567" y="77140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82" y="4866647"/>
            <a:ext cx="5000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37" y="5318319"/>
            <a:ext cx="6565510" cy="8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519"/>
            <a:ext cx="5857336" cy="223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" y="3835724"/>
            <a:ext cx="902195" cy="225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6" y="3459776"/>
            <a:ext cx="4077340" cy="27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37" y="5318319"/>
            <a:ext cx="6565510" cy="8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519"/>
            <a:ext cx="5857336" cy="223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" y="3835724"/>
            <a:ext cx="902195" cy="225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6" y="3459776"/>
            <a:ext cx="4077340" cy="27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27524" y="1186873"/>
                <a:ext cx="55308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i="1" dirty="0"/>
                  <a:t>Рассуждаем:</a:t>
                </a:r>
                <a:r>
                  <a:rPr lang="ru-RU" sz="1600" dirty="0"/>
                  <a:t> </a:t>
                </a:r>
              </a:p>
              <a:p>
                <a:r>
                  <a:rPr lang="ru-RU" sz="1600" dirty="0"/>
                  <a:t>В пятницу в 9 ч утра Иван Иванович завёл часы и передвинул стрелки. </a:t>
                </a:r>
              </a:p>
              <a:p>
                <a:r>
                  <a:rPr lang="ru-RU" sz="1600" dirty="0"/>
                  <a:t>В сутках 24 часа, значит, до конца пятницы осталось 15 ч </a:t>
                </a:r>
              </a:p>
              <a:p>
                <a:r>
                  <a:rPr lang="ru-RU" sz="1600" dirty="0"/>
                  <a:t>(24 – 9 = 15 ч), поэтому в пятницу часы отстанут на 15 мин. </a:t>
                </a:r>
              </a:p>
              <a:p>
                <a:r>
                  <a:rPr lang="ru-RU" sz="1600" dirty="0"/>
                  <a:t>За субботу</a:t>
                </a:r>
                <a:r>
                  <a:rPr lang="en-US" sz="1600" dirty="0"/>
                  <a:t> </a:t>
                </a:r>
                <a:r>
                  <a:rPr lang="ru-RU" sz="1600" dirty="0"/>
                  <a:t>часы отстанут ещё на 24 мин, </a:t>
                </a:r>
              </a:p>
              <a:p>
                <a:r>
                  <a:rPr lang="ru-RU" sz="1600" dirty="0"/>
                  <a:t>за воскресенье — ещё на</a:t>
                </a:r>
                <a:r>
                  <a:rPr lang="en-US" sz="1600" dirty="0"/>
                  <a:t> </a:t>
                </a:r>
                <a:r>
                  <a:rPr lang="ru-RU" sz="1600" dirty="0"/>
                  <a:t>24 мин, </a:t>
                </a:r>
              </a:p>
              <a:p>
                <a:r>
                  <a:rPr lang="ru-RU" sz="1600" dirty="0"/>
                  <a:t>в понедельник — ещё на 9 мин, так как Пете</a:t>
                </a:r>
                <a:r>
                  <a:rPr lang="en-US" sz="1600" dirty="0"/>
                  <a:t> </a:t>
                </a:r>
                <a:r>
                  <a:rPr lang="ru-RU" sz="1600" dirty="0"/>
                  <a:t>поручено завести часы в 9 ч утра.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15+24+24+9=72 (мин)</m:t>
                      </m:r>
                    </m:oMath>
                  </m:oMathPara>
                </a14:m>
                <a:endParaRPr lang="ru-RU" sz="16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24" y="1186873"/>
                <a:ext cx="5530823" cy="2800767"/>
              </a:xfrm>
              <a:prstGeom prst="rect">
                <a:avLst/>
              </a:prstGeom>
              <a:blipFill rotWithShape="1">
                <a:blip r:embed="rId11"/>
                <a:stretch>
                  <a:fillRect l="-662" t="-654" r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5390716"/>
            <a:ext cx="1123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6" y="5760301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4097" y="579480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422930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37" y="5318319"/>
            <a:ext cx="6565510" cy="8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519"/>
            <a:ext cx="5857336" cy="223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" y="3835724"/>
            <a:ext cx="902195" cy="225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6" y="3459775"/>
            <a:ext cx="4077340" cy="27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27524" y="1186873"/>
                <a:ext cx="55308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i="1" dirty="0"/>
                  <a:t>Рассуждаем:</a:t>
                </a:r>
                <a:r>
                  <a:rPr lang="ru-RU" sz="1600" dirty="0"/>
                  <a:t> </a:t>
                </a:r>
              </a:p>
              <a:p>
                <a:r>
                  <a:rPr lang="ru-RU" sz="1600" dirty="0"/>
                  <a:t>В пятницу в 9 ч утра Иван Иванович завёл часы и передвинул стрелки. </a:t>
                </a:r>
              </a:p>
              <a:p>
                <a:r>
                  <a:rPr lang="ru-RU" sz="1600" dirty="0"/>
                  <a:t>В сутках 24 часа, значит, до конца пятницы осталось 15 ч </a:t>
                </a:r>
              </a:p>
              <a:p>
                <a:r>
                  <a:rPr lang="ru-RU" sz="1600" dirty="0"/>
                  <a:t>(24 – 9 = 15 ч), поэтому в пятницу часы отстанут на 15 мин. </a:t>
                </a:r>
              </a:p>
              <a:p>
                <a:r>
                  <a:rPr lang="ru-RU" sz="1600" dirty="0"/>
                  <a:t>За субботу</a:t>
                </a:r>
                <a:r>
                  <a:rPr lang="en-US" sz="1600" dirty="0"/>
                  <a:t> </a:t>
                </a:r>
                <a:r>
                  <a:rPr lang="ru-RU" sz="1600" dirty="0"/>
                  <a:t>часы отстанут ещё на 24 мин, </a:t>
                </a:r>
              </a:p>
              <a:p>
                <a:r>
                  <a:rPr lang="ru-RU" sz="1600" dirty="0"/>
                  <a:t>за воскресенье — ещё на</a:t>
                </a:r>
                <a:r>
                  <a:rPr lang="en-US" sz="1600" dirty="0"/>
                  <a:t> </a:t>
                </a:r>
                <a:r>
                  <a:rPr lang="ru-RU" sz="1600" dirty="0"/>
                  <a:t>24 мин, </a:t>
                </a:r>
              </a:p>
              <a:p>
                <a:r>
                  <a:rPr lang="ru-RU" sz="1600" dirty="0"/>
                  <a:t>в понедельник — ещё на 9 мин, так как Пете</a:t>
                </a:r>
                <a:r>
                  <a:rPr lang="en-US" sz="1600" dirty="0"/>
                  <a:t> </a:t>
                </a:r>
                <a:r>
                  <a:rPr lang="ru-RU" sz="1600" dirty="0"/>
                  <a:t>поручено завести часы в 9 ч утра.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15+24+24+9=72 (мин)</m:t>
                      </m:r>
                    </m:oMath>
                  </m:oMathPara>
                </a14:m>
                <a:endParaRPr lang="ru-RU" sz="16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24" y="1186873"/>
                <a:ext cx="5530823" cy="2800767"/>
              </a:xfrm>
              <a:prstGeom prst="rect">
                <a:avLst/>
              </a:prstGeom>
              <a:blipFill rotWithShape="1">
                <a:blip r:embed="rId11"/>
                <a:stretch>
                  <a:fillRect l="-662" t="-654" r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5390716"/>
            <a:ext cx="1123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6" y="5760301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4097" y="579480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732" y="4251103"/>
            <a:ext cx="5516061" cy="584775"/>
          </a:xfrm>
          <a:prstGeom prst="rect">
            <a:avLst/>
          </a:prstGeom>
          <a:solidFill>
            <a:srgbClr val="D1E2F3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1 балл </a:t>
            </a:r>
            <a:r>
              <a:rPr lang="ru-RU" sz="1600" i="1" dirty="0"/>
              <a:t>— </a:t>
            </a:r>
            <a:r>
              <a:rPr lang="ru-RU" sz="1600" dirty="0"/>
              <a:t>верно заполнена таблица и указан ответ «72 мин»;</a:t>
            </a:r>
          </a:p>
          <a:p>
            <a:r>
              <a:rPr lang="ru-RU" sz="1600" b="1" dirty="0"/>
              <a:t>0 баллов </a:t>
            </a:r>
            <a:r>
              <a:rPr lang="ru-RU" sz="1600" i="1" dirty="0"/>
              <a:t>— </a:t>
            </a:r>
            <a:r>
              <a:rPr lang="ru-RU" sz="1600" dirty="0"/>
              <a:t>даны другие ответы ИЛИ ответ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175618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D1E2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/>
          <a:stretch/>
        </p:blipFill>
        <p:spPr bwMode="auto">
          <a:xfrm>
            <a:off x="517194" y="890503"/>
            <a:ext cx="4830792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55" y="2708693"/>
            <a:ext cx="3901080" cy="317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8" y="6047926"/>
            <a:ext cx="4881698" cy="3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11" y="1019898"/>
            <a:ext cx="6258541" cy="19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78994"/>
          <a:stretch/>
        </p:blipFill>
        <p:spPr bwMode="auto">
          <a:xfrm>
            <a:off x="168996" y="3260786"/>
            <a:ext cx="1235463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3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/>
          <a:stretch/>
        </p:blipFill>
        <p:spPr bwMode="auto">
          <a:xfrm>
            <a:off x="517194" y="890503"/>
            <a:ext cx="4830792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r="20174" b="85072"/>
          <a:stretch/>
        </p:blipFill>
        <p:spPr bwMode="auto">
          <a:xfrm>
            <a:off x="2380891" y="2405961"/>
            <a:ext cx="2242867" cy="4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" y="6208772"/>
            <a:ext cx="4881698" cy="3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11" y="1019898"/>
            <a:ext cx="6258541" cy="19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78994"/>
          <a:stretch/>
        </p:blipFill>
        <p:spPr bwMode="auto">
          <a:xfrm>
            <a:off x="168996" y="3260786"/>
            <a:ext cx="1235463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2382791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1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День недели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Отставание, мин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Воскресенье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Понедельник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Вторник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2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Среда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Четверг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Пятница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4+8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  <m:r>
                                  <a:rPr lang="en-US" sz="1400" b="0" i="0" dirty="0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2382791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/>
                    <a:gridCol w="273187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День недели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Отставание, мин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Воскресенье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Понедельник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05000" b="-5683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Вторник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15294" b="-3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Среда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315294" b="-2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Четверг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415294" b="-1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Пятница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515294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3200639" y="611673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78764" y="6125976"/>
            <a:ext cx="54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01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/>
          <a:stretch/>
        </p:blipFill>
        <p:spPr bwMode="auto">
          <a:xfrm>
            <a:off x="517194" y="890503"/>
            <a:ext cx="4830792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r="20174" b="85072"/>
          <a:stretch/>
        </p:blipFill>
        <p:spPr bwMode="auto">
          <a:xfrm>
            <a:off x="2380891" y="2405961"/>
            <a:ext cx="2242867" cy="4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" y="6208772"/>
            <a:ext cx="4881698" cy="3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11" y="1019898"/>
            <a:ext cx="6258541" cy="19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78994"/>
          <a:stretch/>
        </p:blipFill>
        <p:spPr bwMode="auto">
          <a:xfrm>
            <a:off x="168996" y="3260786"/>
            <a:ext cx="1235463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706642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1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День недели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Отставание, мин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Воскресенье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Понедельник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Вторник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2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Среда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Четверг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Пятница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4+8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  <m:r>
                                  <a:rPr lang="en-US" sz="1400" b="0" i="0" dirty="0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706642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/>
                    <a:gridCol w="273187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День недели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Отставание, мин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Воскресенье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Понедельник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05000" b="-5683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Вторник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15294" b="-3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Среда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315294" b="-2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Четверг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415294" b="-1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Пятница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515294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3200639" y="611673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78764" y="6125976"/>
            <a:ext cx="54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0"/>
          <a:stretch/>
        </p:blipFill>
        <p:spPr bwMode="auto">
          <a:xfrm>
            <a:off x="6693259" y="3152328"/>
            <a:ext cx="4715713" cy="14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27453" y="225163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80926" y="3106822"/>
            <a:ext cx="5710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Arial" panose="020B0604020202020204" pitchFamily="34" charset="0"/>
              </a:rPr>
              <a:t>Примеры заданий по математической грамотности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Arial" panose="020B0604020202020204" pitchFamily="34" charset="0"/>
              </a:rPr>
              <a:t>Критерии оценивания заданий по математической грамотности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Arial" panose="020B0604020202020204" pitchFamily="34" charset="0"/>
              </a:rPr>
              <a:t>Полезные ресурсы для формирования функциональной грамотности и подготовки 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Arial" panose="020B0604020202020204" pitchFamily="34" charset="0"/>
              </a:rPr>
              <a:t>PISA 2022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00460-BC07-4BD5-9032-9A48410B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04" y="1039267"/>
            <a:ext cx="4267579" cy="299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F70212-A7D9-411E-8594-2A6D6D06CDEF}"/>
              </a:ext>
            </a:extLst>
          </p:cNvPr>
          <p:cNvSpPr/>
          <p:nvPr/>
        </p:nvSpPr>
        <p:spPr>
          <a:xfrm>
            <a:off x="1234043" y="1310939"/>
            <a:ext cx="426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План работы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84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r="20174" b="85072"/>
          <a:stretch/>
        </p:blipFill>
        <p:spPr bwMode="auto">
          <a:xfrm>
            <a:off x="2380891" y="2405961"/>
            <a:ext cx="2242867" cy="4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" y="6208772"/>
            <a:ext cx="4881698" cy="3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11" y="1019898"/>
            <a:ext cx="6258541" cy="19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78994"/>
          <a:stretch/>
        </p:blipFill>
        <p:spPr bwMode="auto">
          <a:xfrm>
            <a:off x="168996" y="3260786"/>
            <a:ext cx="1235463" cy="18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51272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1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День недели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Отставание, мин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Воскресенье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Понедельник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Вторник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2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Среда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Четверг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 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Пятница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4+8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 или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6 </m:t>
                                </m:r>
                                <m:r>
                                  <a:rPr lang="ru-RU" sz="1400" i="1" dirty="0">
                                    <a:latin typeface="Cambria Math"/>
                                  </a:rPr>
                                  <m:t>+ 24 + 24</m:t>
                                </m:r>
                                <m:r>
                                  <a:rPr lang="ru-RU" sz="1400" i="1" dirty="0" smtClean="0">
                                    <a:latin typeface="Cambria Math"/>
                                  </a:rPr>
                                  <m:t>+ 24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+24</m:t>
                                </m:r>
                                <m:r>
                                  <a:rPr lang="en-US" sz="1400" b="0" i="0" dirty="0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51272"/>
                  </p:ext>
                </p:extLst>
              </p:nvPr>
            </p:nvGraphicFramePr>
            <p:xfrm>
              <a:off x="1357255" y="2880415"/>
              <a:ext cx="4017002" cy="3185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5128"/>
                    <a:gridCol w="273187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День недели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Отставание, мин</a:t>
                          </a:r>
                          <a:endParaRPr lang="ru-RU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Воскресенье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Понедельник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05000" b="-5683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Вторник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215294" b="-3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Среда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315294" b="-2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Четверг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415294" b="-1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Пятница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47321" t="-515294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3200639" y="611673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78764" y="6125976"/>
            <a:ext cx="54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0"/>
          <a:stretch/>
        </p:blipFill>
        <p:spPr bwMode="auto">
          <a:xfrm>
            <a:off x="6693259" y="3152328"/>
            <a:ext cx="4715713" cy="14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27453" y="225163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7" y="1371471"/>
            <a:ext cx="4536086" cy="9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78" y="4840389"/>
            <a:ext cx="4767708" cy="12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2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" y="1064643"/>
            <a:ext cx="6026004" cy="28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-4215" y="3990521"/>
            <a:ext cx="6353258" cy="2373676"/>
            <a:chOff x="-4215" y="3990521"/>
            <a:chExt cx="6353258" cy="2373676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/>
            <a:stretch/>
          </p:blipFill>
          <p:spPr bwMode="auto">
            <a:xfrm>
              <a:off x="-4215" y="3990521"/>
              <a:ext cx="6353258" cy="237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421435" y="4859784"/>
              <a:ext cx="123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5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" y="1064643"/>
            <a:ext cx="6026004" cy="28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897" y="5926348"/>
            <a:ext cx="1975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инструктор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4215" y="3990521"/>
            <a:ext cx="6353258" cy="2373676"/>
            <a:chOff x="-4215" y="3990521"/>
            <a:chExt cx="6353258" cy="2373676"/>
          </a:xfrm>
        </p:grpSpPr>
        <p:pic>
          <p:nvPicPr>
            <p:cNvPr id="7885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/>
            <a:stretch/>
          </p:blipFill>
          <p:spPr bwMode="auto">
            <a:xfrm>
              <a:off x="-4215" y="3990521"/>
              <a:ext cx="6353258" cy="237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21435" y="4859784"/>
              <a:ext cx="123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(         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758178" y="1064643"/>
            <a:ext cx="5304245" cy="2588023"/>
            <a:chOff x="6758178" y="1064643"/>
            <a:chExt cx="5304245" cy="2588023"/>
          </a:xfrm>
        </p:grpSpPr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78" y="1064643"/>
              <a:ext cx="5304245" cy="25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944929" y="1305703"/>
              <a:ext cx="123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(         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54023" y="5919233"/>
            <a:ext cx="1158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инструктор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39" y="4296730"/>
            <a:ext cx="5040521" cy="9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76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1280394"/>
            <a:ext cx="5887431" cy="25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83507"/>
            <a:ext cx="5762836" cy="35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56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1280394"/>
            <a:ext cx="5887431" cy="25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83507"/>
            <a:ext cx="5762836" cy="35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6" y="4396782"/>
            <a:ext cx="5319559" cy="13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7011" y="3795708"/>
            <a:ext cx="15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486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8258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5" y="539579"/>
            <a:ext cx="2352819" cy="3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1280394"/>
            <a:ext cx="5887431" cy="25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83507"/>
            <a:ext cx="5762836" cy="35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6" y="4396782"/>
            <a:ext cx="5319559" cy="13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7011" y="3795708"/>
            <a:ext cx="15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486 рублей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7" y="4397952"/>
            <a:ext cx="5222049" cy="11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48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3981810"/>
            <a:ext cx="5930563" cy="129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0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3981810"/>
            <a:ext cx="5930563" cy="129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24" y="1574223"/>
            <a:ext cx="5399597" cy="11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86728" y="4967355"/>
            <a:ext cx="15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класс</a:t>
            </a:r>
          </a:p>
        </p:txBody>
      </p:sp>
    </p:spTree>
    <p:extLst>
      <p:ext uri="{BB962C8B-B14F-4D97-AF65-F5344CB8AC3E}">
        <p14:creationId xmlns:p14="http://schemas.microsoft.com/office/powerpoint/2010/main" val="373938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3981810"/>
            <a:ext cx="5930563" cy="129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24" y="1574223"/>
            <a:ext cx="5399597" cy="11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86728" y="4967355"/>
            <a:ext cx="15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класс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50" y="3853291"/>
            <a:ext cx="5195133" cy="107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90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9"/>
          <a:stretch/>
        </p:blipFill>
        <p:spPr bwMode="auto">
          <a:xfrm>
            <a:off x="108281" y="3785517"/>
            <a:ext cx="4610368" cy="24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11444" b="36838"/>
          <a:stretch/>
        </p:blipFill>
        <p:spPr bwMode="auto">
          <a:xfrm>
            <a:off x="6092949" y="1135362"/>
            <a:ext cx="4779446" cy="16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3" b="16551"/>
          <a:stretch/>
        </p:blipFill>
        <p:spPr bwMode="auto">
          <a:xfrm>
            <a:off x="11007307" y="921325"/>
            <a:ext cx="1086928" cy="22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5" b="42036"/>
          <a:stretch/>
        </p:blipFill>
        <p:spPr bwMode="auto">
          <a:xfrm>
            <a:off x="4110792" y="4561895"/>
            <a:ext cx="1337095" cy="14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2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91210" y="332326"/>
            <a:ext cx="100293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0" b="1" spc="-20" dirty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Международная оценка качества образования</a:t>
            </a:r>
          </a:p>
        </p:txBody>
      </p:sp>
      <p:sp>
        <p:nvSpPr>
          <p:cNvPr id="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990600"/>
            <a:ext cx="11591798" cy="1000125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математической грамотности.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t="15981"/>
          <a:stretch/>
        </p:blipFill>
        <p:spPr>
          <a:xfrm>
            <a:off x="855198" y="2758760"/>
            <a:ext cx="10620783" cy="33269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48276-2F92-4DF4-A32C-4DAD4917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2" y="-2967"/>
            <a:ext cx="2645893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8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9"/>
          <a:stretch/>
        </p:blipFill>
        <p:spPr bwMode="auto">
          <a:xfrm>
            <a:off x="108281" y="3785517"/>
            <a:ext cx="4610368" cy="24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11444" b="36838"/>
          <a:stretch/>
        </p:blipFill>
        <p:spPr bwMode="auto">
          <a:xfrm>
            <a:off x="6092949" y="1135362"/>
            <a:ext cx="4779446" cy="16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3" b="16551"/>
          <a:stretch/>
        </p:blipFill>
        <p:spPr bwMode="auto">
          <a:xfrm>
            <a:off x="11007307" y="921325"/>
            <a:ext cx="1086928" cy="22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5" b="42036"/>
          <a:stretch/>
        </p:blipFill>
        <p:spPr bwMode="auto">
          <a:xfrm>
            <a:off x="4110792" y="4561895"/>
            <a:ext cx="1337095" cy="14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Примеры решений.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sz="1400" b="0" i="0" dirty="0" smtClean="0">
                        <a:latin typeface="Cambria Math"/>
                      </a:rPr>
                      <m:t>1 </m:t>
                    </m:r>
                    <m:r>
                      <a:rPr lang="ru-RU" sz="1400" b="0" i="0" dirty="0">
                        <a:latin typeface="Cambria Math"/>
                      </a:rPr>
                      <m:t>ч = 60</m:t>
                    </m:r>
                    <m:r>
                      <a:rPr lang="ru-RU" sz="1400" b="0" i="0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1400" b="0" i="0" dirty="0">
                        <a:latin typeface="Cambria Math"/>
                      </a:rPr>
                      <m:t>60 = 3600 </m:t>
                    </m:r>
                  </m:oMath>
                </a14:m>
                <a:r>
                  <a:rPr lang="ru-RU" sz="1400" dirty="0"/>
                  <a:t>с; </a:t>
                </a:r>
              </a:p>
              <a:p>
                <a:r>
                  <a:rPr lang="ru-RU" sz="1400" dirty="0"/>
                  <a:t>3600 : 40 = 90 (суток).</a:t>
                </a:r>
              </a:p>
              <a:p>
                <a:r>
                  <a:rPr lang="ru-RU" sz="1400" dirty="0"/>
                  <a:t>2.</a:t>
                </a:r>
                <a:r>
                  <a:rPr lang="ru-RU" sz="1400" b="1" dirty="0"/>
                  <a:t> </a:t>
                </a:r>
                <a:r>
                  <a:rPr lang="ru-RU" sz="1400" dirty="0"/>
                  <a:t>В 1 ч – 3600 с; </a:t>
                </a:r>
              </a:p>
              <a:p>
                <a:r>
                  <a:rPr lang="ru-RU" sz="1400" dirty="0"/>
                  <a:t>3600 : 40 — это 90 (суток).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  <a:blipFill rotWithShape="1">
                <a:blip r:embed="rId10"/>
                <a:stretch>
                  <a:fillRect l="-489" t="-524" r="-978"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75396" y="5776188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1255143"/>
            <a:ext cx="5930563" cy="2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9"/>
          <a:stretch/>
        </p:blipFill>
        <p:spPr bwMode="auto">
          <a:xfrm>
            <a:off x="108281" y="3785517"/>
            <a:ext cx="4610368" cy="24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11444" b="36838"/>
          <a:stretch/>
        </p:blipFill>
        <p:spPr bwMode="auto">
          <a:xfrm>
            <a:off x="6092949" y="1135362"/>
            <a:ext cx="4779446" cy="16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3" b="16551"/>
          <a:stretch/>
        </p:blipFill>
        <p:spPr bwMode="auto">
          <a:xfrm>
            <a:off x="11007307" y="921325"/>
            <a:ext cx="1086928" cy="22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5" b="42036"/>
          <a:stretch/>
        </p:blipFill>
        <p:spPr bwMode="auto">
          <a:xfrm>
            <a:off x="4110792" y="4561895"/>
            <a:ext cx="1337095" cy="14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Примеры решений.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sz="1400" b="0" i="0" dirty="0" smtClean="0">
                        <a:latin typeface="Cambria Math"/>
                      </a:rPr>
                      <m:t>1 </m:t>
                    </m:r>
                    <m:r>
                      <a:rPr lang="ru-RU" sz="1400" b="0" i="0" dirty="0">
                        <a:latin typeface="Cambria Math"/>
                      </a:rPr>
                      <m:t>ч = 60</m:t>
                    </m:r>
                    <m:r>
                      <a:rPr lang="ru-RU" sz="1400" b="0" i="0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1400" b="0" i="0" dirty="0">
                        <a:latin typeface="Cambria Math"/>
                      </a:rPr>
                      <m:t>60 = 3600 </m:t>
                    </m:r>
                  </m:oMath>
                </a14:m>
                <a:r>
                  <a:rPr lang="ru-RU" sz="1400" dirty="0"/>
                  <a:t>с; </a:t>
                </a:r>
              </a:p>
              <a:p>
                <a:r>
                  <a:rPr lang="ru-RU" sz="1400" dirty="0"/>
                  <a:t>3600 : 40 = 90 (суток).</a:t>
                </a:r>
              </a:p>
              <a:p>
                <a:r>
                  <a:rPr lang="ru-RU" sz="1400" dirty="0"/>
                  <a:t>2.</a:t>
                </a:r>
                <a:r>
                  <a:rPr lang="ru-RU" sz="1400" b="1" dirty="0"/>
                  <a:t> </a:t>
                </a:r>
                <a:r>
                  <a:rPr lang="ru-RU" sz="1400" dirty="0"/>
                  <a:t>В 1 ч – 3600 с; </a:t>
                </a:r>
              </a:p>
              <a:p>
                <a:r>
                  <a:rPr lang="ru-RU" sz="1400" dirty="0"/>
                  <a:t>3600 : 40 — это 90 (суток).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  <a:blipFill rotWithShape="1">
                <a:blip r:embed="rId10"/>
                <a:stretch>
                  <a:fillRect l="-489" t="-524" r="-978"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75396" y="5776188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87"/>
          <a:stretch/>
        </p:blipFill>
        <p:spPr bwMode="auto">
          <a:xfrm>
            <a:off x="6307707" y="3288743"/>
            <a:ext cx="5243064" cy="9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9162" y="2830391"/>
            <a:ext cx="155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Ответ.</a:t>
            </a:r>
            <a:r>
              <a:rPr lang="ru-RU" sz="1600" dirty="0"/>
              <a:t> 76 минут</a:t>
            </a:r>
          </a:p>
        </p:txBody>
      </p:sp>
    </p:spTree>
    <p:extLst>
      <p:ext uri="{BB962C8B-B14F-4D97-AF65-F5344CB8AC3E}">
        <p14:creationId xmlns:p14="http://schemas.microsoft.com/office/powerpoint/2010/main" val="67439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49850"/>
            <a:ext cx="2295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2" y="840087"/>
            <a:ext cx="2419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9"/>
          <a:stretch/>
        </p:blipFill>
        <p:spPr bwMode="auto">
          <a:xfrm>
            <a:off x="108281" y="3785517"/>
            <a:ext cx="4610368" cy="24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11444" b="36838"/>
          <a:stretch/>
        </p:blipFill>
        <p:spPr bwMode="auto">
          <a:xfrm>
            <a:off x="6092949" y="1135362"/>
            <a:ext cx="4779446" cy="16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3" b="16551"/>
          <a:stretch/>
        </p:blipFill>
        <p:spPr bwMode="auto">
          <a:xfrm>
            <a:off x="11007307" y="921325"/>
            <a:ext cx="1086928" cy="22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5" b="42036"/>
          <a:stretch/>
        </p:blipFill>
        <p:spPr bwMode="auto">
          <a:xfrm>
            <a:off x="4110792" y="4561895"/>
            <a:ext cx="1337095" cy="14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Примеры решений.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sz="1400" b="0" i="0" dirty="0" smtClean="0">
                        <a:latin typeface="Cambria Math"/>
                      </a:rPr>
                      <m:t>1 </m:t>
                    </m:r>
                    <m:r>
                      <a:rPr lang="ru-RU" sz="1400" b="0" i="0" dirty="0">
                        <a:latin typeface="Cambria Math"/>
                      </a:rPr>
                      <m:t>ч = 60</m:t>
                    </m:r>
                    <m:r>
                      <a:rPr lang="ru-RU" sz="1400" b="0" i="0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1400" b="0" i="0" dirty="0">
                        <a:latin typeface="Cambria Math"/>
                      </a:rPr>
                      <m:t>60 = 3600 </m:t>
                    </m:r>
                  </m:oMath>
                </a14:m>
                <a:r>
                  <a:rPr lang="ru-RU" sz="1400" dirty="0"/>
                  <a:t>с; </a:t>
                </a:r>
              </a:p>
              <a:p>
                <a:r>
                  <a:rPr lang="ru-RU" sz="1400" dirty="0"/>
                  <a:t>3600 : 40 = 90 (суток).</a:t>
                </a:r>
              </a:p>
              <a:p>
                <a:r>
                  <a:rPr lang="ru-RU" sz="1400" dirty="0"/>
                  <a:t>2.</a:t>
                </a:r>
                <a:r>
                  <a:rPr lang="ru-RU" sz="1400" b="1" dirty="0"/>
                  <a:t> </a:t>
                </a:r>
                <a:r>
                  <a:rPr lang="ru-RU" sz="1400" dirty="0"/>
                  <a:t>В 1 ч – 3600 с; </a:t>
                </a:r>
              </a:p>
              <a:p>
                <a:r>
                  <a:rPr lang="ru-RU" sz="1400" dirty="0"/>
                  <a:t>3600 : 40 — это 90 (суток).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25" y="4916905"/>
                <a:ext cx="2493356" cy="1169551"/>
              </a:xfrm>
              <a:prstGeom prst="rect">
                <a:avLst/>
              </a:prstGeom>
              <a:blipFill rotWithShape="1">
                <a:blip r:embed="rId9"/>
                <a:stretch>
                  <a:fillRect l="-489" t="-524" r="-978"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75396" y="5776188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87"/>
          <a:stretch/>
        </p:blipFill>
        <p:spPr bwMode="auto">
          <a:xfrm>
            <a:off x="6307707" y="3288743"/>
            <a:ext cx="5243064" cy="9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9162" y="2830391"/>
            <a:ext cx="155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Ответ.</a:t>
            </a:r>
            <a:r>
              <a:rPr lang="ru-RU" sz="1600" dirty="0"/>
              <a:t> 76 минут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7" y="4470757"/>
            <a:ext cx="5293881" cy="15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" y="2037924"/>
            <a:ext cx="5446365" cy="11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49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26" y="2829465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4248870"/>
            <a:ext cx="5921937" cy="63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7" y="5015901"/>
            <a:ext cx="819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26" y="2829465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4248870"/>
            <a:ext cx="5921937" cy="63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7" y="5015901"/>
            <a:ext cx="819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0425" y="5714338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37" y="880218"/>
            <a:ext cx="2990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30" y="1463401"/>
            <a:ext cx="1652306" cy="17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66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26" y="2829465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" y="4248870"/>
            <a:ext cx="5921937" cy="63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7" y="5015901"/>
            <a:ext cx="819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0425" y="5714338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37" y="880218"/>
            <a:ext cx="2990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30" y="1463401"/>
            <a:ext cx="1652306" cy="17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1736" y="4007212"/>
            <a:ext cx="5526837" cy="1077218"/>
          </a:xfrm>
          <a:prstGeom prst="rect">
            <a:avLst/>
          </a:prstGeom>
          <a:solidFill>
            <a:srgbClr val="D8EBF4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1 балл </a:t>
            </a:r>
            <a:r>
              <a:rPr lang="ru-RU" sz="1600" dirty="0"/>
              <a:t>— дан верный</a:t>
            </a:r>
            <a:r>
              <a:rPr lang="en-US" sz="1600" dirty="0"/>
              <a:t> </a:t>
            </a:r>
            <a:r>
              <a:rPr lang="ru-RU" sz="1600" dirty="0"/>
              <a:t>ответ и приведено</a:t>
            </a:r>
            <a:r>
              <a:rPr lang="en-US" sz="1600" dirty="0"/>
              <a:t> </a:t>
            </a:r>
            <a:r>
              <a:rPr lang="ru-RU" sz="1600" dirty="0"/>
              <a:t>обоснование (алгебраическое или геометрическое);</a:t>
            </a:r>
          </a:p>
          <a:p>
            <a:r>
              <a:rPr lang="ru-RU" sz="1600" b="1" dirty="0"/>
              <a:t>0 баллов </a:t>
            </a:r>
            <a:r>
              <a:rPr lang="ru-RU" sz="1600" dirty="0"/>
              <a:t>— дан другой</a:t>
            </a:r>
            <a:r>
              <a:rPr lang="en-US" sz="1600" dirty="0"/>
              <a:t> </a:t>
            </a:r>
            <a:r>
              <a:rPr lang="ru-RU" sz="1600" dirty="0"/>
              <a:t>ответ ИЛИ ответ отсутствует ИЛИ дан верный ответ, но обоснование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571211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604268"/>
            <a:ext cx="5776639" cy="49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574889"/>
            <a:ext cx="5543909" cy="8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604268"/>
            <a:ext cx="5776639" cy="49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574889"/>
            <a:ext cx="5543909" cy="8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1419" y="5727940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87796" y="6003882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0964172" y="6021032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736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604268"/>
            <a:ext cx="5776639" cy="49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5574889"/>
            <a:ext cx="5543909" cy="8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1419" y="5727940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87796" y="6003882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0964172" y="6021032"/>
            <a:ext cx="45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697" y="3659281"/>
            <a:ext cx="5448558" cy="1107996"/>
          </a:xfrm>
          <a:prstGeom prst="rect">
            <a:avLst/>
          </a:prstGeom>
          <a:solidFill>
            <a:srgbClr val="D1E2F3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2 балла </a:t>
            </a:r>
            <a:r>
              <a:rPr lang="ru-RU" sz="1600" dirty="0"/>
              <a:t>— верно даны</a:t>
            </a:r>
            <a:r>
              <a:rPr lang="en-US" sz="1600" dirty="0"/>
              <a:t> </a:t>
            </a:r>
            <a:r>
              <a:rPr lang="ru-RU" sz="1600" dirty="0"/>
              <a:t>оба ответа;</a:t>
            </a:r>
          </a:p>
          <a:p>
            <a:r>
              <a:rPr lang="ru-RU" sz="1600" b="1" dirty="0"/>
              <a:t>1 балл </a:t>
            </a:r>
            <a:r>
              <a:rPr lang="ru-RU" sz="1600" dirty="0"/>
              <a:t>— верно дан</a:t>
            </a:r>
            <a:r>
              <a:rPr lang="en-US" sz="1600" dirty="0"/>
              <a:t> </a:t>
            </a:r>
            <a:r>
              <a:rPr lang="ru-RU" sz="1600" dirty="0"/>
              <a:t>один из ответов, второй ответ дан не верно</a:t>
            </a:r>
            <a:r>
              <a:rPr lang="en-US" sz="1600" dirty="0"/>
              <a:t> </a:t>
            </a:r>
            <a:r>
              <a:rPr lang="ru-RU" sz="1600" dirty="0"/>
              <a:t>ИЛИ ответ отсутствует;</a:t>
            </a:r>
          </a:p>
          <a:p>
            <a:r>
              <a:rPr lang="ru-RU" sz="1600" b="1" dirty="0"/>
              <a:t>0 баллов </a:t>
            </a:r>
            <a:r>
              <a:rPr lang="ru-RU" sz="1600" dirty="0"/>
              <a:t>— дан другой</a:t>
            </a:r>
            <a:r>
              <a:rPr lang="en-US" sz="1600" dirty="0"/>
              <a:t> </a:t>
            </a:r>
            <a:r>
              <a:rPr lang="ru-RU" sz="1600" dirty="0"/>
              <a:t>ответ ИЛИ ответ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150218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8" y="3244790"/>
            <a:ext cx="6301498" cy="27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9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Работа с ситуацией (контекстом)</a:t>
            </a:r>
            <a:endParaRPr lang="ru-RU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6"/>
          <a:stretch/>
        </p:blipFill>
        <p:spPr bwMode="auto">
          <a:xfrm>
            <a:off x="-4216" y="802255"/>
            <a:ext cx="5240558" cy="53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79028" r="29935"/>
          <a:stretch/>
        </p:blipFill>
        <p:spPr bwMode="auto">
          <a:xfrm>
            <a:off x="8145595" y="1207697"/>
            <a:ext cx="1820173" cy="1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1" y="2922018"/>
            <a:ext cx="55435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9905" y="393053"/>
            <a:ext cx="32603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521397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30" y="2825770"/>
            <a:ext cx="2176419" cy="19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8" y="3244790"/>
            <a:ext cx="6301498" cy="27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281" y="6016453"/>
            <a:ext cx="2377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Ответ: </a:t>
            </a:r>
            <a:r>
              <a:rPr lang="ru-RU" sz="1600" dirty="0"/>
              <a:t>17 см или 17,3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1223" y="176489"/>
            <a:ext cx="53512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Возможные решения.</a:t>
            </a:r>
          </a:p>
          <a:p>
            <a:r>
              <a:rPr lang="ru-RU" sz="1600" i="1" dirty="0"/>
              <a:t>Решение 1:</a:t>
            </a:r>
          </a:p>
          <a:p>
            <a:r>
              <a:rPr lang="ru-RU" sz="1600" dirty="0"/>
              <a:t>На шаге 1 получается равносторонний треугольник (сторона </a:t>
            </a:r>
            <a:r>
              <a:rPr lang="ru-RU" sz="1600" i="1" dirty="0"/>
              <a:t>АС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/>
              <a:t>высота </a:t>
            </a:r>
            <a:r>
              <a:rPr lang="ru-RU" sz="1600" i="1" dirty="0"/>
              <a:t>АВ</a:t>
            </a:r>
            <a:r>
              <a:rPr lang="ru-RU" sz="1600" dirty="0"/>
              <a:t>);</a:t>
            </a:r>
            <a:r>
              <a:rPr lang="en-US" sz="1600" dirty="0"/>
              <a:t> </a:t>
            </a:r>
          </a:p>
          <a:p>
            <a:r>
              <a:rPr lang="ru-RU" sz="1600" dirty="0"/>
              <a:t>на шаге 2 этот треугольник</a:t>
            </a:r>
            <a:r>
              <a:rPr lang="en-US" sz="1600" dirty="0"/>
              <a:t> </a:t>
            </a:r>
            <a:r>
              <a:rPr lang="ru-RU" sz="1600" dirty="0"/>
              <a:t>складывают так, что вершина</a:t>
            </a:r>
          </a:p>
          <a:p>
            <a:r>
              <a:rPr lang="ru-RU" sz="1600" dirty="0"/>
              <a:t>совпадает с серединой противолежащей стороны (</a:t>
            </a:r>
            <a:r>
              <a:rPr lang="ru-RU" sz="1600" i="1" dirty="0"/>
              <a:t>А </a:t>
            </a:r>
            <a:r>
              <a:rPr lang="ru-RU" sz="1600" dirty="0"/>
              <a:t>совпадает с </a:t>
            </a:r>
            <a:r>
              <a:rPr lang="ru-RU" sz="1600" i="1" dirty="0"/>
              <a:t>В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i="1" dirty="0"/>
              <a:t>КМ </a:t>
            </a:r>
            <a:r>
              <a:rPr lang="ru-RU" sz="1600" dirty="0"/>
              <a:t>— средняя линия треугольника, равна половине стороны);</a:t>
            </a:r>
          </a:p>
          <a:p>
            <a:r>
              <a:rPr lang="ru-RU" sz="1600" dirty="0"/>
              <a:t>в результате шагов 3 и 4 получается равносторонний треугольник с вдвое меньшей стороной,</a:t>
            </a:r>
            <a:r>
              <a:rPr lang="en-US" sz="1600" dirty="0"/>
              <a:t> </a:t>
            </a:r>
            <a:r>
              <a:rPr lang="ru-RU" sz="1600" dirty="0"/>
              <a:t>чем исходный треугольник; это</a:t>
            </a:r>
            <a:r>
              <a:rPr lang="en-US" sz="1600" dirty="0"/>
              <a:t> </a:t>
            </a:r>
            <a:r>
              <a:rPr lang="ru-RU" sz="1600" dirty="0"/>
              <a:t>и будут стороны коробки.</a:t>
            </a:r>
          </a:p>
          <a:p>
            <a:r>
              <a:rPr lang="ru-RU" sz="1600" i="1" dirty="0"/>
              <a:t>АО </a:t>
            </a:r>
            <a:r>
              <a:rPr lang="ru-RU" sz="1600" dirty="0"/>
              <a:t>= 20 см (радиус окружности),</a:t>
            </a:r>
          </a:p>
          <a:p>
            <a:r>
              <a:rPr lang="ru-RU" sz="1600" i="1" dirty="0"/>
              <a:t>ОВ </a:t>
            </a:r>
            <a:r>
              <a:rPr lang="ru-RU" sz="1600" dirty="0"/>
              <a:t>= 10 см (треть медианы).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3" y="3469698"/>
            <a:ext cx="2547939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30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30" y="2825770"/>
            <a:ext cx="2176419" cy="19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263377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9840"/>
            <a:ext cx="5756874" cy="12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8" y="3244790"/>
            <a:ext cx="6301498" cy="27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281" y="6016453"/>
            <a:ext cx="2377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Ответ: </a:t>
            </a:r>
            <a:r>
              <a:rPr lang="ru-RU" sz="1600" dirty="0"/>
              <a:t>17 см или 17,3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1223" y="176489"/>
            <a:ext cx="53512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Возможные решения.</a:t>
            </a:r>
          </a:p>
          <a:p>
            <a:r>
              <a:rPr lang="ru-RU" sz="1600" i="1" dirty="0"/>
              <a:t>Решение 1:</a:t>
            </a:r>
          </a:p>
          <a:p>
            <a:r>
              <a:rPr lang="ru-RU" sz="1600" dirty="0"/>
              <a:t>На шаге 1 получается равносторонний треугольник (сторона </a:t>
            </a:r>
            <a:r>
              <a:rPr lang="ru-RU" sz="1600" i="1" dirty="0"/>
              <a:t>АС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/>
              <a:t>высота </a:t>
            </a:r>
            <a:r>
              <a:rPr lang="ru-RU" sz="1600" i="1" dirty="0"/>
              <a:t>АВ</a:t>
            </a:r>
            <a:r>
              <a:rPr lang="ru-RU" sz="1600" dirty="0"/>
              <a:t>);</a:t>
            </a:r>
            <a:r>
              <a:rPr lang="en-US" sz="1600" dirty="0"/>
              <a:t> </a:t>
            </a:r>
          </a:p>
          <a:p>
            <a:r>
              <a:rPr lang="ru-RU" sz="1600" dirty="0"/>
              <a:t>на шаге 2 этот треугольник</a:t>
            </a:r>
            <a:r>
              <a:rPr lang="en-US" sz="1600" dirty="0"/>
              <a:t> </a:t>
            </a:r>
            <a:r>
              <a:rPr lang="ru-RU" sz="1600" dirty="0"/>
              <a:t>складывают так, что вершина</a:t>
            </a:r>
          </a:p>
          <a:p>
            <a:r>
              <a:rPr lang="ru-RU" sz="1600" dirty="0"/>
              <a:t>совпадает с серединой противолежащей стороны (</a:t>
            </a:r>
            <a:r>
              <a:rPr lang="ru-RU" sz="1600" i="1" dirty="0"/>
              <a:t>А </a:t>
            </a:r>
            <a:r>
              <a:rPr lang="ru-RU" sz="1600" dirty="0"/>
              <a:t>совпадает с </a:t>
            </a:r>
            <a:r>
              <a:rPr lang="ru-RU" sz="1600" i="1" dirty="0"/>
              <a:t>В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i="1" dirty="0"/>
              <a:t>КМ </a:t>
            </a:r>
            <a:r>
              <a:rPr lang="ru-RU" sz="1600" dirty="0"/>
              <a:t>— средняя линия треугольника, равна половине стороны);</a:t>
            </a:r>
          </a:p>
          <a:p>
            <a:r>
              <a:rPr lang="ru-RU" sz="1600" dirty="0"/>
              <a:t>в результате шагов 3 и 4 получается равносторонний треугольник с вдвое меньшей стороной,</a:t>
            </a:r>
            <a:r>
              <a:rPr lang="en-US" sz="1600" dirty="0"/>
              <a:t> </a:t>
            </a:r>
            <a:r>
              <a:rPr lang="ru-RU" sz="1600" dirty="0"/>
              <a:t>чем исходный треугольник; это</a:t>
            </a:r>
            <a:r>
              <a:rPr lang="en-US" sz="1600" dirty="0"/>
              <a:t> </a:t>
            </a:r>
            <a:r>
              <a:rPr lang="ru-RU" sz="1600" dirty="0"/>
              <a:t>и будут стороны коробки.</a:t>
            </a:r>
          </a:p>
          <a:p>
            <a:r>
              <a:rPr lang="ru-RU" sz="1600" i="1" dirty="0"/>
              <a:t>АО </a:t>
            </a:r>
            <a:r>
              <a:rPr lang="ru-RU" sz="1600" dirty="0"/>
              <a:t>= 20 см (радиус окружности),</a:t>
            </a:r>
          </a:p>
          <a:p>
            <a:r>
              <a:rPr lang="ru-RU" sz="1600" i="1" dirty="0"/>
              <a:t>ОВ </a:t>
            </a:r>
            <a:r>
              <a:rPr lang="ru-RU" sz="1600" dirty="0"/>
              <a:t>= 10 см (треть медианы).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3" y="3469698"/>
            <a:ext cx="2547939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28" y="4827912"/>
            <a:ext cx="3302841" cy="16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982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30" y="2825770"/>
            <a:ext cx="2176419" cy="19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0" y="553315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4" y="996677"/>
            <a:ext cx="714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9" y="384851"/>
            <a:ext cx="1458989" cy="1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8" y="3244790"/>
            <a:ext cx="6301498" cy="27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281" y="6016453"/>
            <a:ext cx="2377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Ответ: </a:t>
            </a:r>
            <a:r>
              <a:rPr lang="ru-RU" sz="1600" dirty="0"/>
              <a:t>17 см или 17,3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1223" y="176489"/>
            <a:ext cx="53512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Возможные решения.</a:t>
            </a:r>
          </a:p>
          <a:p>
            <a:r>
              <a:rPr lang="ru-RU" sz="1600" i="1" dirty="0"/>
              <a:t>Решение 1:</a:t>
            </a:r>
          </a:p>
          <a:p>
            <a:r>
              <a:rPr lang="ru-RU" sz="1600" dirty="0"/>
              <a:t>На шаге 1 получается равносторонний треугольник (сторона </a:t>
            </a:r>
            <a:r>
              <a:rPr lang="ru-RU" sz="1600" i="1" dirty="0"/>
              <a:t>АС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/>
              <a:t>высота </a:t>
            </a:r>
            <a:r>
              <a:rPr lang="ru-RU" sz="1600" i="1" dirty="0"/>
              <a:t>АВ</a:t>
            </a:r>
            <a:r>
              <a:rPr lang="ru-RU" sz="1600" dirty="0"/>
              <a:t>);</a:t>
            </a:r>
            <a:r>
              <a:rPr lang="en-US" sz="1600" dirty="0"/>
              <a:t> </a:t>
            </a:r>
          </a:p>
          <a:p>
            <a:r>
              <a:rPr lang="ru-RU" sz="1600" dirty="0"/>
              <a:t>на шаге 2 этот треугольник</a:t>
            </a:r>
            <a:r>
              <a:rPr lang="en-US" sz="1600" dirty="0"/>
              <a:t> </a:t>
            </a:r>
            <a:r>
              <a:rPr lang="ru-RU" sz="1600" dirty="0"/>
              <a:t>складывают так, что вершина</a:t>
            </a:r>
          </a:p>
          <a:p>
            <a:r>
              <a:rPr lang="ru-RU" sz="1600" dirty="0"/>
              <a:t>совпадает с серединой противолежащей стороны (</a:t>
            </a:r>
            <a:r>
              <a:rPr lang="ru-RU" sz="1600" i="1" dirty="0"/>
              <a:t>А </a:t>
            </a:r>
            <a:r>
              <a:rPr lang="ru-RU" sz="1600" dirty="0"/>
              <a:t>совпадает с </a:t>
            </a:r>
            <a:r>
              <a:rPr lang="ru-RU" sz="1600" i="1" dirty="0"/>
              <a:t>В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i="1" dirty="0"/>
              <a:t>КМ </a:t>
            </a:r>
            <a:r>
              <a:rPr lang="ru-RU" sz="1600" dirty="0"/>
              <a:t>— средняя линия треугольника, равна половине стороны);</a:t>
            </a:r>
          </a:p>
          <a:p>
            <a:r>
              <a:rPr lang="ru-RU" sz="1600" dirty="0"/>
              <a:t>в результате шагов 3 и 4 получается равносторонний треугольник с вдвое меньшей стороной,</a:t>
            </a:r>
            <a:r>
              <a:rPr lang="en-US" sz="1600" dirty="0"/>
              <a:t> </a:t>
            </a:r>
            <a:r>
              <a:rPr lang="ru-RU" sz="1600" dirty="0"/>
              <a:t>чем исходный треугольник; это</a:t>
            </a:r>
            <a:r>
              <a:rPr lang="en-US" sz="1600" dirty="0"/>
              <a:t> </a:t>
            </a:r>
            <a:r>
              <a:rPr lang="ru-RU" sz="1600" dirty="0"/>
              <a:t>и будут стороны коробки.</a:t>
            </a:r>
          </a:p>
          <a:p>
            <a:r>
              <a:rPr lang="ru-RU" sz="1600" i="1" dirty="0"/>
              <a:t>АО </a:t>
            </a:r>
            <a:r>
              <a:rPr lang="ru-RU" sz="1600" dirty="0"/>
              <a:t>= 20 см (радиус окружности),</a:t>
            </a:r>
          </a:p>
          <a:p>
            <a:r>
              <a:rPr lang="ru-RU" sz="1600" i="1" dirty="0"/>
              <a:t>ОВ </a:t>
            </a:r>
            <a:r>
              <a:rPr lang="ru-RU" sz="1600" dirty="0"/>
              <a:t>= 10 см (треть медианы).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3" y="3469698"/>
            <a:ext cx="2547939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28" y="4827912"/>
            <a:ext cx="3302841" cy="16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30" y="1663427"/>
            <a:ext cx="6096000" cy="1323439"/>
          </a:xfrm>
          <a:prstGeom prst="rect">
            <a:avLst/>
          </a:prstGeom>
          <a:solidFill>
            <a:srgbClr val="D8EBF4"/>
          </a:solidFill>
        </p:spPr>
        <p:txBody>
          <a:bodyPr>
            <a:spAutoFit/>
          </a:bodyPr>
          <a:lstStyle/>
          <a:p>
            <a:r>
              <a:rPr lang="ru-RU" sz="1600" b="1" dirty="0"/>
              <a:t>2 балла </a:t>
            </a:r>
            <a:r>
              <a:rPr lang="ru-RU" sz="1600" dirty="0"/>
              <a:t>— дан верный</a:t>
            </a:r>
            <a:r>
              <a:rPr lang="en-US" sz="1600" dirty="0"/>
              <a:t> </a:t>
            </a:r>
            <a:r>
              <a:rPr lang="ru-RU" sz="1600" dirty="0"/>
              <a:t>ответ и приведено верное решение;</a:t>
            </a:r>
          </a:p>
          <a:p>
            <a:r>
              <a:rPr lang="ru-RU" sz="1600" b="1" dirty="0"/>
              <a:t>1 балл </a:t>
            </a:r>
            <a:r>
              <a:rPr lang="ru-RU" sz="1600" dirty="0"/>
              <a:t>— дан неверный</a:t>
            </a:r>
            <a:r>
              <a:rPr lang="en-US" sz="1600" dirty="0"/>
              <a:t> </a:t>
            </a:r>
            <a:r>
              <a:rPr lang="ru-RU" sz="1600" dirty="0"/>
              <a:t>ответ, но в обосновании верно указано, что</a:t>
            </a:r>
          </a:p>
          <a:p>
            <a:r>
              <a:rPr lang="ru-RU" sz="1600" dirty="0"/>
              <a:t>коробка имеет форму</a:t>
            </a:r>
            <a:r>
              <a:rPr lang="en-US" sz="1600" dirty="0"/>
              <a:t> </a:t>
            </a:r>
            <a:r>
              <a:rPr lang="ru-RU" sz="1600" dirty="0"/>
              <a:t>равностороннего треугольника, сторона</a:t>
            </a:r>
          </a:p>
          <a:p>
            <a:r>
              <a:rPr lang="ru-RU" sz="1600" dirty="0"/>
              <a:t>которого вдвое меньше</a:t>
            </a:r>
            <a:r>
              <a:rPr lang="en-US" sz="1600" dirty="0"/>
              <a:t> </a:t>
            </a:r>
            <a:r>
              <a:rPr lang="ru-RU" sz="1600" dirty="0"/>
              <a:t>стороны треугольника</a:t>
            </a:r>
            <a:r>
              <a:rPr lang="en-US" sz="1600" dirty="0"/>
              <a:t> </a:t>
            </a:r>
            <a:r>
              <a:rPr lang="ru-RU" sz="1600" dirty="0"/>
              <a:t>на первом рисунке;</a:t>
            </a:r>
          </a:p>
          <a:p>
            <a:r>
              <a:rPr lang="ru-RU" sz="1600" b="1" dirty="0"/>
              <a:t>0 баллов </a:t>
            </a:r>
            <a:r>
              <a:rPr lang="ru-RU" sz="1600" dirty="0"/>
              <a:t>— дан другой</a:t>
            </a:r>
            <a:r>
              <a:rPr lang="en-US" sz="1600" dirty="0"/>
              <a:t> </a:t>
            </a:r>
            <a:r>
              <a:rPr lang="ru-RU" sz="1600" dirty="0"/>
              <a:t>ответ ИЛИ ответ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423475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1098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918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круг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795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 см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1600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2865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918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круг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795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 см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1600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в 4 раза. </a:t>
                </a:r>
                <a:r>
                  <a:rPr lang="en-US" sz="1600" dirty="0"/>
                  <a:t>        </a:t>
                </a:r>
                <a:r>
                  <a:rPr lang="ru-RU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51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44797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918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круг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795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 см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1600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в 4 раза. </a:t>
                </a:r>
                <a:r>
                  <a:rPr lang="en-US" sz="1600" dirty="0"/>
                  <a:t>        </a:t>
                </a:r>
                <a:r>
                  <a:rPr lang="ru-RU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51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455564" y="1542971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7515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918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круг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795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 см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1600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в 4 раза. </a:t>
                </a:r>
                <a:r>
                  <a:rPr lang="en-US" sz="1600" dirty="0"/>
                  <a:t>        </a:t>
                </a:r>
                <a:r>
                  <a:rPr lang="ru-RU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51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455564" y="1542971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939885" y="2869243"/>
                <a:ext cx="4981821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порция массой 75 г</a:t>
                </a:r>
                <a:endParaRPr lang="en-US" sz="1400" dirty="0"/>
              </a:p>
              <a:p>
                <a:endParaRPr lang="en-US" sz="700" dirty="0"/>
              </a:p>
              <a:p>
                <a:r>
                  <a:rPr lang="en-US" sz="1200" b="1" dirty="0"/>
                  <a:t>(</a:t>
                </a:r>
                <a14:m>
                  <m:oMath xmlns:m="http://schemas.openxmlformats.org/officeDocument/2006/math">
                    <m:r>
                      <a:rPr lang="ru-RU" sz="1200" b="1" i="1" dirty="0" smtClean="0">
                        <a:latin typeface="Cambria Math"/>
                      </a:rPr>
                      <m:t>𝟓</m:t>
                    </m:r>
                    <m:r>
                      <a:rPr lang="ru-RU" sz="1200" b="1" i="1" dirty="0" smtClean="0">
                        <a:latin typeface="Cambria Math"/>
                      </a:rPr>
                      <m:t> : </m:t>
                    </m:r>
                    <m:r>
                      <a:rPr lang="ru-RU" sz="1200" b="1" i="1" dirty="0">
                        <a:latin typeface="Cambria Math"/>
                      </a:rPr>
                      <m:t>𝟓𝟎</m:t>
                    </m:r>
                    <m:r>
                      <a:rPr lang="ru-RU" sz="1200" b="1" i="1" dirty="0">
                        <a:latin typeface="Cambria Math"/>
                      </a:rPr>
                      <m:t> = 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руб. за 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г; </m:t>
                    </m:r>
                    <m:r>
                      <a:rPr lang="ru-RU" sz="1200" b="1" i="1" dirty="0">
                        <a:latin typeface="Cambria Math"/>
                      </a:rPr>
                      <m:t>𝟕</m:t>
                    </m:r>
                    <m:r>
                      <a:rPr lang="ru-RU" sz="1200" b="1" i="1" dirty="0">
                        <a:latin typeface="Cambria Math"/>
                      </a:rPr>
                      <m:t> :</m:t>
                    </m:r>
                    <m:r>
                      <a:rPr lang="ru-RU" sz="1200" b="1" i="1" dirty="0">
                        <a:latin typeface="Cambria Math"/>
                      </a:rPr>
                      <m:t>𝟕𝟓</m:t>
                    </m:r>
                    <m:r>
                      <a:rPr lang="en-US" sz="1200" b="1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𝟎𝟗</m:t>
                    </m:r>
                    <m:r>
                      <a:rPr lang="ru-RU" sz="1200" b="1" i="1" dirty="0">
                        <a:latin typeface="Cambria Math"/>
                      </a:rPr>
                      <m:t> руб. за 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г; 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𝟎𝟗</m:t>
                    </m:r>
                    <m:r>
                      <a:rPr lang="ru-RU" sz="1200" b="1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en-US" sz="1200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885" y="2869243"/>
                <a:ext cx="4981821" cy="615553"/>
              </a:xfrm>
              <a:prstGeom prst="rect">
                <a:avLst/>
              </a:prstGeom>
              <a:blipFill rotWithShape="1">
                <a:blip r:embed="rId13"/>
                <a:stretch>
                  <a:fillRect l="-244" t="-990" b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4216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" y="3007743"/>
            <a:ext cx="5386826" cy="18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64156"/>
            <a:ext cx="5953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5" y="543233"/>
            <a:ext cx="5837397" cy="27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558486"/>
            <a:ext cx="5698286" cy="22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918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круг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795" y="4491365"/>
            <a:ext cx="91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 см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1600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78" y="4491365"/>
                <a:ext cx="9174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в 4 раза. </a:t>
                </a:r>
                <a:r>
                  <a:rPr lang="en-US" sz="1600" dirty="0"/>
                  <a:t>        </a:t>
                </a:r>
                <a:r>
                  <a:rPr lang="ru-RU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8" y="5593522"/>
                <a:ext cx="3204984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51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455564" y="1542971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939885" y="2869243"/>
                <a:ext cx="4981821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порция массой 75 г</a:t>
                </a:r>
                <a:endParaRPr lang="en-US" sz="1400" dirty="0"/>
              </a:p>
              <a:p>
                <a:endParaRPr lang="en-US" sz="700" dirty="0"/>
              </a:p>
              <a:p>
                <a:r>
                  <a:rPr lang="en-US" sz="1200" b="1" dirty="0"/>
                  <a:t>(</a:t>
                </a:r>
                <a14:m>
                  <m:oMath xmlns:m="http://schemas.openxmlformats.org/officeDocument/2006/math">
                    <m:r>
                      <a:rPr lang="ru-RU" sz="1200" b="1" i="1" dirty="0" smtClean="0">
                        <a:latin typeface="Cambria Math"/>
                      </a:rPr>
                      <m:t>𝟓</m:t>
                    </m:r>
                    <m:r>
                      <a:rPr lang="ru-RU" sz="1200" b="1" i="1" dirty="0" smtClean="0">
                        <a:latin typeface="Cambria Math"/>
                      </a:rPr>
                      <m:t> : </m:t>
                    </m:r>
                    <m:r>
                      <a:rPr lang="ru-RU" sz="1200" b="1" i="1" dirty="0">
                        <a:latin typeface="Cambria Math"/>
                      </a:rPr>
                      <m:t>𝟓𝟎</m:t>
                    </m:r>
                    <m:r>
                      <a:rPr lang="ru-RU" sz="1200" b="1" i="1" dirty="0">
                        <a:latin typeface="Cambria Math"/>
                      </a:rPr>
                      <m:t> = 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руб. за 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г; </m:t>
                    </m:r>
                    <m:r>
                      <a:rPr lang="ru-RU" sz="1200" b="1" i="1" dirty="0">
                        <a:latin typeface="Cambria Math"/>
                      </a:rPr>
                      <m:t>𝟕</m:t>
                    </m:r>
                    <m:r>
                      <a:rPr lang="ru-RU" sz="1200" b="1" i="1" dirty="0">
                        <a:latin typeface="Cambria Math"/>
                      </a:rPr>
                      <m:t> :</m:t>
                    </m:r>
                    <m:r>
                      <a:rPr lang="ru-RU" sz="1200" b="1" i="1" dirty="0">
                        <a:latin typeface="Cambria Math"/>
                      </a:rPr>
                      <m:t>𝟕𝟓</m:t>
                    </m:r>
                    <m:r>
                      <a:rPr lang="en-US" sz="1200" b="1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𝟎𝟗</m:t>
                    </m:r>
                    <m:r>
                      <a:rPr lang="ru-RU" sz="1200" b="1" i="1" dirty="0">
                        <a:latin typeface="Cambria Math"/>
                      </a:rPr>
                      <m:t> руб. за 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ru-RU" sz="1200" b="1" i="1" dirty="0">
                        <a:latin typeface="Cambria Math"/>
                      </a:rPr>
                      <m:t> г; 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𝟎𝟗</m:t>
                    </m:r>
                    <m:r>
                      <a:rPr lang="ru-RU" sz="1200" b="1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1200" b="1" i="1" dirty="0">
                        <a:latin typeface="Cambria Math"/>
                      </a:rPr>
                      <m:t>𝟎</m:t>
                    </m:r>
                    <m:r>
                      <a:rPr lang="ru-RU" sz="1200" b="1" i="1" dirty="0">
                        <a:latin typeface="Cambria Math"/>
                      </a:rPr>
                      <m:t>,</m:t>
                    </m:r>
                    <m:r>
                      <a:rPr lang="ru-RU" sz="1200" b="1" i="1" dirty="0">
                        <a:latin typeface="Cambria Math"/>
                      </a:rPr>
                      <m:t>𝟏</m:t>
                    </m:r>
                    <m:r>
                      <a:rPr lang="en-US" sz="1200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885" y="2869243"/>
                <a:ext cx="4981821" cy="615553"/>
              </a:xfrm>
              <a:prstGeom prst="rect">
                <a:avLst/>
              </a:prstGeom>
              <a:blipFill rotWithShape="1">
                <a:blip r:embed="rId13"/>
                <a:stretch>
                  <a:fillRect l="-244" t="-990" b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586201" y="512426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020946" y="4485541"/>
                <a:ext cx="400912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Диаметр большей сковороды больше диаметра меньшей в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/>
                      </a:rPr>
                      <m:t>24 :16</m:t>
                    </m:r>
                    <m:r>
                      <a:rPr lang="ru-RU" sz="1400" b="0" i="1" dirty="0" smtClean="0">
                        <a:latin typeface="Cambria Math"/>
                      </a:rPr>
                      <m:t>=</m:t>
                    </m:r>
                    <m:r>
                      <a:rPr lang="ru-RU" sz="1400" i="1" dirty="0" smtClean="0">
                        <a:latin typeface="Cambria Math"/>
                      </a:rPr>
                      <m:t>1,5 </m:t>
                    </m:r>
                  </m:oMath>
                </a14:m>
                <a:r>
                  <a:rPr lang="ru-RU" sz="1400" dirty="0"/>
                  <a:t>раза. </a:t>
                </a:r>
              </a:p>
              <a:p>
                <a:r>
                  <a:rPr lang="ru-RU" sz="1400" dirty="0"/>
                  <a:t>Значит, её площадь больше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dirty="0" smtClean="0">
                            <a:latin typeface="Cambria Math"/>
                          </a:rPr>
                          <m:t>(1,5)</m:t>
                        </m:r>
                      </m:e>
                      <m:sup>
                        <m:r>
                          <a:rPr lang="ru-RU" sz="1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400" dirty="0"/>
                  <a:t>= 2,25 раза. </a:t>
                </a:r>
              </a:p>
              <a:p>
                <a:r>
                  <a:rPr lang="ru-RU" sz="1400" dirty="0"/>
                  <a:t>Чем меньше площадь сковороды, тем больше на ней получится блинов (из одного и того же количества теста). </a:t>
                </a:r>
              </a:p>
              <a:p>
                <a:r>
                  <a:rPr lang="ru-RU" sz="1400" dirty="0"/>
                  <a:t>Следовательно, на меньшей сковороде получилось бы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/>
                      </a:rPr>
                      <m:t>12</m:t>
                    </m:r>
                    <m:r>
                      <a:rPr lang="ru-RU" sz="1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1400" i="1" dirty="0" smtClean="0">
                        <a:latin typeface="Cambria Math"/>
                      </a:rPr>
                      <m:t>2,25 = 27 </m:t>
                    </m:r>
                  </m:oMath>
                </a14:m>
                <a:r>
                  <a:rPr lang="ru-RU" sz="1400" dirty="0"/>
                  <a:t>блинов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46" y="4485541"/>
                <a:ext cx="4009129" cy="1815882"/>
              </a:xfrm>
              <a:prstGeom prst="rect">
                <a:avLst/>
              </a:prstGeom>
              <a:blipFill rotWithShape="1">
                <a:blip r:embed="rId14"/>
                <a:stretch>
                  <a:fillRect l="-457" t="-336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1581332" y="6263533"/>
            <a:ext cx="88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задание выполнено верно, поставьте </a:t>
            </a:r>
            <a:r>
              <a:rPr lang="ru-RU" sz="1400" b="1" dirty="0"/>
              <a:t>1, </a:t>
            </a:r>
            <a:r>
              <a:rPr lang="ru-RU" sz="1400" dirty="0"/>
              <a:t>если неверно — </a:t>
            </a:r>
            <a:r>
              <a:rPr lang="ru-RU" sz="1400" b="1" dirty="0"/>
              <a:t>0.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9552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8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Работа с ситуацией (контекстом)</a:t>
            </a:r>
            <a:endParaRPr lang="ru-RU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70977"/>
          <a:stretch/>
        </p:blipFill>
        <p:spPr bwMode="auto">
          <a:xfrm>
            <a:off x="-4216" y="759125"/>
            <a:ext cx="5240558" cy="157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79028" r="29935"/>
          <a:stretch/>
        </p:blipFill>
        <p:spPr bwMode="auto">
          <a:xfrm>
            <a:off x="3187395" y="2663421"/>
            <a:ext cx="1820173" cy="1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7"/>
          <a:stretch/>
        </p:blipFill>
        <p:spPr bwMode="auto">
          <a:xfrm>
            <a:off x="16706" y="5302909"/>
            <a:ext cx="5543550" cy="73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4" b="20916"/>
          <a:stretch/>
        </p:blipFill>
        <p:spPr bwMode="auto">
          <a:xfrm>
            <a:off x="16706" y="4457520"/>
            <a:ext cx="5240558" cy="8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31005" r="16340" b="35157"/>
          <a:stretch/>
        </p:blipFill>
        <p:spPr bwMode="auto">
          <a:xfrm>
            <a:off x="196287" y="2467155"/>
            <a:ext cx="2745321" cy="18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01761" y="872152"/>
                <a:ext cx="21419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Решение.</a:t>
                </a:r>
              </a:p>
              <a:p>
                <a:r>
                  <a:rPr lang="ru-RU" dirty="0"/>
                  <a:t>Ширина </a:t>
                </a:r>
                <a:r>
                  <a:rPr lang="en-US" dirty="0"/>
                  <a:t>3</a:t>
                </a:r>
                <a:r>
                  <a:rPr lang="ru-RU" dirty="0"/>
                  <a:t>0 см</a:t>
                </a:r>
              </a:p>
              <a:p>
                <a:r>
                  <a:rPr lang="ru-RU" dirty="0"/>
                  <a:t>На 10 см </a:t>
                </a:r>
                <a:r>
                  <a:rPr lang="en-US" dirty="0"/>
                  <a:t>- </a:t>
                </a:r>
                <a:r>
                  <a:rPr lang="ru-RU" dirty="0"/>
                  <a:t>8 петель</a:t>
                </a:r>
                <a:r>
                  <a:rPr lang="en-US" dirty="0"/>
                  <a:t> </a:t>
                </a: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24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(петли)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61" y="872152"/>
                <a:ext cx="214190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564" t="-2538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98312" y="864409"/>
                <a:ext cx="29700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  <a:p>
                <a:r>
                  <a:rPr lang="ru-RU" dirty="0"/>
                  <a:t>Длина 1,8 м=180 см</a:t>
                </a:r>
              </a:p>
              <a:p>
                <a:r>
                  <a:rPr lang="ru-RU" dirty="0"/>
                  <a:t>На 10 см </a:t>
                </a:r>
                <a:r>
                  <a:rPr lang="en-US" dirty="0"/>
                  <a:t>- </a:t>
                </a:r>
                <a:r>
                  <a:rPr lang="ru-RU" dirty="0"/>
                  <a:t>15 рядов</a:t>
                </a:r>
                <a:r>
                  <a:rPr lang="en-US" dirty="0"/>
                  <a:t> </a:t>
                </a: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15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∙18=270(рядов)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12" y="864409"/>
                <a:ext cx="2970043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848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576843" y="2329133"/>
            <a:ext cx="424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Ответ. </a:t>
            </a:r>
            <a:r>
              <a:rPr lang="ru-RU" dirty="0"/>
              <a:t>24 петли, 270 рядов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61" y="2897129"/>
            <a:ext cx="5406015" cy="153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94812"/>
              </p:ext>
            </p:extLst>
          </p:nvPr>
        </p:nvGraphicFramePr>
        <p:xfrm>
          <a:off x="6592360" y="4801585"/>
          <a:ext cx="518954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Контекст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Математическое содержание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Виды деятельности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Личная</a:t>
                      </a:r>
                      <a:r>
                        <a:rPr lang="ru-RU" sz="1600" baseline="0" dirty="0"/>
                        <a:t> жизнь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Формулировать</a:t>
                      </a:r>
                    </a:p>
                    <a:p>
                      <a:r>
                        <a:rPr lang="ru-RU" sz="1600" dirty="0"/>
                        <a:t>Применять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36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2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98" y="5538836"/>
            <a:ext cx="6145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Площадь большого круга равна сумме площадей четырёх маленьких.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На рисунке видно, что площадь большого круга складывается из суммы площадей четырёх жёлтых фрагментов и четырёх маленьких кругов без оранжевых фрагментов (каждый оранжевый фрагмент входит в 2 маленьких круга, значит, его площадь в сумму входит дважды). Следовательно, оранжевые фрагменты «уравновешивают» жёлтые</a:t>
            </a:r>
          </a:p>
        </p:txBody>
      </p:sp>
    </p:spTree>
    <p:extLst>
      <p:ext uri="{BB962C8B-B14F-4D97-AF65-F5344CB8AC3E}">
        <p14:creationId xmlns:p14="http://schemas.microsoft.com/office/powerpoint/2010/main" val="1965556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8216" y="332131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74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8216" y="332131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194" y="5704339"/>
            <a:ext cx="548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Длина стороны коробки (рис. 1) равна диаметру блина, то есть 40 см.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Длина стороны коробки (рис. 2) равна двум диаметрам маленького блина,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то есть 20 + 20 = 40 (см)</a:t>
            </a:r>
          </a:p>
        </p:txBody>
      </p:sp>
    </p:spTree>
    <p:extLst>
      <p:ext uri="{BB962C8B-B14F-4D97-AF65-F5344CB8AC3E}">
        <p14:creationId xmlns:p14="http://schemas.microsoft.com/office/powerpoint/2010/main" val="2155503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8216" y="332131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95362" y="582297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09626" y="515834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90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50119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" y="1110791"/>
            <a:ext cx="5962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 bwMode="auto">
          <a:xfrm>
            <a:off x="6480396" y="194745"/>
            <a:ext cx="5159871" cy="38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96" y="4199960"/>
            <a:ext cx="5626669" cy="22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6"/>
          <a:stretch/>
        </p:blipFill>
        <p:spPr bwMode="auto">
          <a:xfrm>
            <a:off x="244876" y="3004500"/>
            <a:ext cx="5605794" cy="2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16329" y="567355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6329" y="110719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63310" y="1650663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8216" y="332131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95362" y="582297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09626" y="5158349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796" y="56071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Площадь поверхности одного большого блина в 4 раза больше площади поверхности одного маленького блина, поэтому на него уйдёт в 4 раза больше варенья. Следовательно, одной банки варенья хватит на в 4 раза большее количество маленьких блинов, чем больших.</a:t>
            </a:r>
          </a:p>
        </p:txBody>
      </p:sp>
    </p:spTree>
    <p:extLst>
      <p:ext uri="{BB962C8B-B14F-4D97-AF65-F5344CB8AC3E}">
        <p14:creationId xmlns:p14="http://schemas.microsoft.com/office/powerpoint/2010/main" val="4255623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3476445"/>
            <a:ext cx="5502391" cy="15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03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3476445"/>
            <a:ext cx="5502391" cy="15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8227" y="4652427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452558" y="176489"/>
                <a:ext cx="5589917" cy="2760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/>
                  <a:t>Обоснование.</a:t>
                </a:r>
              </a:p>
              <a:p>
                <a:r>
                  <a:rPr lang="ru-RU" sz="1600" dirty="0"/>
                  <a:t>Формула площади круга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600" b="0" dirty="0">
                  <a:ea typeface="Cambria Math"/>
                </a:endParaRPr>
              </a:p>
              <a:p>
                <a:r>
                  <a:rPr lang="ru-RU" sz="1600" dirty="0"/>
                  <a:t>Площадь блина на большой сковороде равна </a:t>
                </a:r>
                <a:endParaRPr lang="ru-RU" sz="16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e>
                        <m:sup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=144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  <a:p>
                <a:r>
                  <a:rPr lang="ru-RU" sz="1600" dirty="0"/>
                  <a:t>Площадь блина на маленькой сковороде равна </a:t>
                </a:r>
                <a:endParaRPr lang="ru-RU" sz="16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sz="16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36</m:t>
                      </m:r>
                      <m:r>
                        <a:rPr lang="ru-RU" sz="1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  <a:p>
                <a:r>
                  <a:rPr lang="ru-RU" sz="1600" dirty="0"/>
                  <a:t>На маленькой сковороде блинов будет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144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ru-RU" sz="1600" dirty="0"/>
                  <a:t> раза больше, чем на большой сковороде, то есть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</a:rPr>
                      <m:t>20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∙4=80</m:t>
                    </m:r>
                  </m:oMath>
                </a14:m>
                <a:r>
                  <a:rPr lang="ru-RU" sz="1600" dirty="0"/>
                  <a:t> (блинов)</a:t>
                </a: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58" y="176489"/>
                <a:ext cx="5589917" cy="2760499"/>
              </a:xfrm>
              <a:prstGeom prst="rect">
                <a:avLst/>
              </a:prstGeom>
              <a:blipFill rotWithShape="1">
                <a:blip r:embed="rId11"/>
                <a:stretch>
                  <a:fillRect l="-545" t="-662" r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92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3476445"/>
            <a:ext cx="5502391" cy="15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8227" y="4652427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452558" y="176489"/>
                <a:ext cx="5589917" cy="2760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/>
                  <a:t>Обоснование.</a:t>
                </a:r>
              </a:p>
              <a:p>
                <a:r>
                  <a:rPr lang="ru-RU" sz="1600" dirty="0"/>
                  <a:t>Формула площади круга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600" b="0" dirty="0">
                  <a:ea typeface="Cambria Math"/>
                </a:endParaRPr>
              </a:p>
              <a:p>
                <a:r>
                  <a:rPr lang="ru-RU" sz="1600" dirty="0"/>
                  <a:t>Площадь блина на большой сковороде равна </a:t>
                </a:r>
                <a:endParaRPr lang="ru-RU" sz="16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e>
                        <m:sup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=144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  <a:p>
                <a:r>
                  <a:rPr lang="ru-RU" sz="1600" dirty="0"/>
                  <a:t>Площадь блина на маленькой сковороде равна </a:t>
                </a:r>
                <a:endParaRPr lang="ru-RU" sz="16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sz="16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36</m:t>
                      </m:r>
                      <m:r>
                        <a:rPr lang="ru-RU" sz="1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  <a:p>
                <a:r>
                  <a:rPr lang="ru-RU" sz="1600" dirty="0"/>
                  <a:t>На маленькой сковороде блинов будет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144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ru-RU" sz="1600" dirty="0"/>
                  <a:t> раза больше, чем на большой сковороде, то есть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</a:rPr>
                      <m:t>20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∙4=80</m:t>
                    </m:r>
                  </m:oMath>
                </a14:m>
                <a:r>
                  <a:rPr lang="ru-RU" sz="1600" dirty="0"/>
                  <a:t> (блинов)</a:t>
                </a: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58" y="176489"/>
                <a:ext cx="5589917" cy="2760499"/>
              </a:xfrm>
              <a:prstGeom prst="rect">
                <a:avLst/>
              </a:prstGeom>
              <a:blipFill rotWithShape="1">
                <a:blip r:embed="rId11"/>
                <a:stretch>
                  <a:fillRect l="-545" t="-662" r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092949" y="3623095"/>
            <a:ext cx="5647246" cy="830997"/>
          </a:xfrm>
          <a:prstGeom prst="rect">
            <a:avLst/>
          </a:prstGeom>
          <a:solidFill>
            <a:srgbClr val="D1E2F3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1 балл </a:t>
            </a:r>
            <a:r>
              <a:rPr lang="ru-RU" sz="1600" dirty="0"/>
              <a:t>— дан верный ответ и приведено обоснование;</a:t>
            </a:r>
          </a:p>
          <a:p>
            <a:r>
              <a:rPr lang="ru-RU" sz="1600" b="1" dirty="0"/>
              <a:t>0 баллов — </a:t>
            </a:r>
            <a:r>
              <a:rPr lang="ru-RU" sz="1600" dirty="0"/>
              <a:t>дан другой ответ ИЛИ ответ отсутствует ИЛИ дан верный ответ, но обоснование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5921925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3"/>
          <a:stretch/>
        </p:blipFill>
        <p:spPr bwMode="auto">
          <a:xfrm>
            <a:off x="6248225" y="383452"/>
            <a:ext cx="5621458" cy="16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1"/>
          <a:stretch/>
        </p:blipFill>
        <p:spPr bwMode="auto">
          <a:xfrm>
            <a:off x="122032" y="3390181"/>
            <a:ext cx="562145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73" y="2047670"/>
            <a:ext cx="5433562" cy="17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28" y="3975969"/>
            <a:ext cx="2816972" cy="102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8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Работа с ситуацией (контекстом)</a:t>
            </a:r>
            <a:endParaRPr lang="ru-RU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70977"/>
          <a:stretch/>
        </p:blipFill>
        <p:spPr bwMode="auto">
          <a:xfrm>
            <a:off x="-4216" y="759125"/>
            <a:ext cx="5240558" cy="157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79028" r="29935"/>
          <a:stretch/>
        </p:blipFill>
        <p:spPr bwMode="auto">
          <a:xfrm>
            <a:off x="3187395" y="2663421"/>
            <a:ext cx="1820173" cy="1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31005" r="16340" b="35157"/>
          <a:stretch/>
        </p:blipFill>
        <p:spPr bwMode="auto">
          <a:xfrm>
            <a:off x="196287" y="2467155"/>
            <a:ext cx="2745321" cy="18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2" b="52672"/>
          <a:stretch/>
        </p:blipFill>
        <p:spPr bwMode="auto">
          <a:xfrm>
            <a:off x="-4216" y="4477110"/>
            <a:ext cx="5369846" cy="5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13939" y="776379"/>
                <a:ext cx="6085403" cy="255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1) </m:t>
                      </m:r>
                      <m:r>
                        <a:rPr lang="ru-RU" i="1" dirty="0">
                          <a:latin typeface="Cambria Math"/>
                        </a:rPr>
                        <m:t>0,5 </m:t>
                      </m:r>
                      <m:r>
                        <a:rPr lang="ru-RU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i="1" dirty="0">
                          <a:latin typeface="Cambria Math"/>
                        </a:rPr>
                        <m:t>1</m:t>
                      </m:r>
                      <m:r>
                        <a:rPr lang="ru-RU" i="1" dirty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ru-RU" i="1" dirty="0">
                          <a:latin typeface="Cambria Math"/>
                        </a:rPr>
                        <m:t> =1 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dirty="0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1" dirty="0">
                          <a:latin typeface="Cambria Math"/>
                        </a:rPr>
                        <m:t>−площадь накидки;</m:t>
                      </m:r>
                    </m:oMath>
                  </m:oMathPara>
                </a14:m>
                <a:endParaRPr lang="ru-RU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2) </m:t>
                      </m:r>
                      <m:r>
                        <a:rPr lang="ru-RU" i="1" dirty="0">
                          <a:latin typeface="Cambria Math"/>
                        </a:rPr>
                        <m:t>0,3 </m:t>
                      </m:r>
                      <m:r>
                        <a:rPr lang="ru-RU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i="1" dirty="0">
                          <a:latin typeface="Cambria Math"/>
                        </a:rPr>
                        <m:t>1,8 = 0,54 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dirty="0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1" dirty="0">
                          <a:latin typeface="Cambria Math"/>
                        </a:rPr>
                        <m:t>−площадь шарфа для брата.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dirty="0" smtClean="0">
                          <a:latin typeface="Cambria Math"/>
                        </a:rPr>
                        <m:t>3</m:t>
                      </m:r>
                      <m:r>
                        <a:rPr lang="ru-RU" i="1" dirty="0" smtClean="0">
                          <a:latin typeface="Cambria Math"/>
                        </a:rPr>
                        <m:t>)</m:t>
                      </m:r>
                      <m:r>
                        <a:rPr lang="ru-RU" b="0" i="1" dirty="0" smtClean="0">
                          <a:latin typeface="Cambria Math"/>
                        </a:rPr>
                        <m:t> 300</m:t>
                      </m:r>
                      <m:r>
                        <a:rPr lang="ru-RU" b="0" i="1" dirty="0" smtClean="0">
                          <a:latin typeface="Cambria Math"/>
                          <a:ea typeface="Cambria Math"/>
                        </a:rPr>
                        <m:t>:0,54=</m:t>
                      </m:r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300∙100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54</m:t>
                          </m:r>
                        </m:den>
                      </m:f>
                      <m:r>
                        <a:rPr lang="ru-RU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15000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27</m:t>
                          </m:r>
                        </m:den>
                      </m:f>
                      <m:r>
                        <a:rPr lang="ru-RU" b="0" i="1" dirty="0" smtClean="0">
                          <a:latin typeface="Cambria Math"/>
                          <a:ea typeface="Cambria Math"/>
                        </a:rPr>
                        <m:t>=555</m:t>
                      </m:r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27</m:t>
                          </m:r>
                        </m:den>
                      </m:f>
                      <m:r>
                        <a:rPr lang="ru-RU" b="0" i="1" dirty="0" smtClean="0">
                          <a:latin typeface="Cambria Math"/>
                          <a:ea typeface="Cambria Math"/>
                        </a:rPr>
                        <m:t>≈556</m:t>
                      </m:r>
                      <m:d>
                        <m:d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г/</m:t>
                          </m:r>
                          <m:sSup>
                            <m:sSupPr>
                              <m:ctrlPr>
                                <a:rPr lang="ru-RU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dirty="0" smtClean="0">
                                  <a:latin typeface="Cambria Math"/>
                                  <a:ea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b="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ru-RU" b="0" dirty="0">
                    <a:latin typeface="Cambria Math"/>
                  </a:rPr>
                  <a:t> необходимо для вязания накидки</a:t>
                </a: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4) </m:t>
                    </m:r>
                    <m:r>
                      <a:rPr lang="ru-RU" i="1">
                        <a:latin typeface="Cambria Math"/>
                      </a:rPr>
                      <m:t>800−300=500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г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−осталось пряжи.</m:t>
                    </m:r>
                  </m:oMath>
                </a14:m>
                <a:r>
                  <a:rPr lang="ru-RU" dirty="0"/>
                  <a:t> </a:t>
                </a:r>
                <a:endParaRPr lang="ru-RU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500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&lt;55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, значит пряжи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не 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хватит.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939" y="776379"/>
                <a:ext cx="6085403" cy="2557367"/>
              </a:xfrm>
              <a:prstGeom prst="rect">
                <a:avLst/>
              </a:prstGeom>
              <a:blipFill rotWithShape="1">
                <a:blip r:embed="rId5"/>
                <a:stretch>
                  <a:fillRect l="-802"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6049674" y="3149080"/>
            <a:ext cx="182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/>
              <a:t>не хватит.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4090931"/>
            <a:ext cx="2489874" cy="19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91" y="2948971"/>
            <a:ext cx="2321746" cy="36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64227"/>
              </p:ext>
            </p:extLst>
          </p:nvPr>
        </p:nvGraphicFramePr>
        <p:xfrm>
          <a:off x="466352" y="5083991"/>
          <a:ext cx="5238685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Контекст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Математическое содержание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Виды деятельности</a:t>
                      </a:r>
                    </a:p>
                  </a:txBody>
                  <a:tcPr>
                    <a:solidFill>
                      <a:srgbClr val="D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Личная</a:t>
                      </a:r>
                      <a:r>
                        <a:rPr lang="ru-RU" sz="1600" baseline="0" dirty="0"/>
                        <a:t> жизнь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</a:t>
                      </a:r>
                    </a:p>
                    <a:p>
                      <a:r>
                        <a:rPr lang="ru-RU" sz="1600" dirty="0"/>
                        <a:t>Пространство и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Формулировать</a:t>
                      </a:r>
                    </a:p>
                    <a:p>
                      <a:r>
                        <a:rPr lang="ru-RU" sz="1600" dirty="0"/>
                        <a:t>Применять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10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3"/>
          <a:stretch/>
        </p:blipFill>
        <p:spPr bwMode="auto">
          <a:xfrm>
            <a:off x="6248225" y="383452"/>
            <a:ext cx="5621458" cy="16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1"/>
          <a:stretch/>
        </p:blipFill>
        <p:spPr bwMode="auto">
          <a:xfrm>
            <a:off x="122032" y="3390181"/>
            <a:ext cx="562145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73" y="2047670"/>
            <a:ext cx="5433562" cy="17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28" y="3975969"/>
            <a:ext cx="2816972" cy="102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87812" y="4176666"/>
            <a:ext cx="36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87812" y="4541098"/>
            <a:ext cx="36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42173" y="5125771"/>
            <a:ext cx="5448558" cy="1107996"/>
          </a:xfrm>
          <a:prstGeom prst="rect">
            <a:avLst/>
          </a:prstGeom>
          <a:solidFill>
            <a:srgbClr val="D1E2F3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2 балла </a:t>
            </a:r>
            <a:r>
              <a:rPr lang="ru-RU" sz="1600" dirty="0"/>
              <a:t>— верно даны</a:t>
            </a:r>
            <a:r>
              <a:rPr lang="en-US" sz="1600" dirty="0"/>
              <a:t> </a:t>
            </a:r>
            <a:r>
              <a:rPr lang="ru-RU" sz="1600" dirty="0"/>
              <a:t>оба ответа;</a:t>
            </a:r>
          </a:p>
          <a:p>
            <a:r>
              <a:rPr lang="ru-RU" sz="1600" b="1" dirty="0"/>
              <a:t>1 балл </a:t>
            </a:r>
            <a:r>
              <a:rPr lang="ru-RU" sz="1600" dirty="0"/>
              <a:t>— верно дан</a:t>
            </a:r>
            <a:r>
              <a:rPr lang="en-US" sz="1600" dirty="0"/>
              <a:t> </a:t>
            </a:r>
            <a:r>
              <a:rPr lang="ru-RU" sz="1600" dirty="0"/>
              <a:t>один из ответов, второй ответ дан не верно</a:t>
            </a:r>
            <a:r>
              <a:rPr lang="en-US" sz="1600" dirty="0"/>
              <a:t> </a:t>
            </a:r>
            <a:r>
              <a:rPr lang="ru-RU" sz="1600" dirty="0"/>
              <a:t>ИЛИ ответ отсутствует;</a:t>
            </a:r>
          </a:p>
          <a:p>
            <a:r>
              <a:rPr lang="ru-RU" sz="1600" b="1" dirty="0"/>
              <a:t>0 баллов </a:t>
            </a:r>
            <a:r>
              <a:rPr lang="ru-RU" sz="1600" dirty="0"/>
              <a:t>— дан другой</a:t>
            </a:r>
            <a:r>
              <a:rPr lang="en-US" sz="1600" dirty="0"/>
              <a:t> </a:t>
            </a:r>
            <a:r>
              <a:rPr lang="ru-RU" sz="1600" dirty="0"/>
              <a:t>ответ ИЛИ ответ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979360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" y="3447596"/>
            <a:ext cx="5797400" cy="29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36" y="507376"/>
            <a:ext cx="1152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20" y="1215323"/>
            <a:ext cx="279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06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3926"/>
          <a:stretch/>
        </p:blipFill>
        <p:spPr bwMode="auto">
          <a:xfrm>
            <a:off x="5756875" y="1790700"/>
            <a:ext cx="165484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" y="1182355"/>
            <a:ext cx="4048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3" y="183397"/>
            <a:ext cx="1419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" y="1654654"/>
            <a:ext cx="5502391" cy="1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" y="3447596"/>
            <a:ext cx="5797400" cy="29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225092"/>
            <a:ext cx="1152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9" y="245339"/>
            <a:ext cx="279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417909" y="474445"/>
                <a:ext cx="4771040" cy="5116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00" b="1" dirty="0"/>
                  <a:t>Возможное решение и его варианты</a:t>
                </a:r>
              </a:p>
              <a:p>
                <a:r>
                  <a:rPr lang="ru-RU" sz="1300" b="1" dirty="0"/>
                  <a:t>1. </a:t>
                </a:r>
                <a:r>
                  <a:rPr lang="ru-RU" sz="1300" dirty="0"/>
                  <a:t>Сначала найдём длину стороны блина, сложенного треугольником.</a:t>
                </a:r>
              </a:p>
              <a:p>
                <a:r>
                  <a:rPr lang="ru-RU" sz="1300" dirty="0"/>
                  <a:t>Приведём 3 варианта.</a:t>
                </a:r>
              </a:p>
              <a:p>
                <a:r>
                  <a:rPr lang="ru-RU" sz="1300" b="1" i="1" dirty="0"/>
                  <a:t>Вариант 1:</a:t>
                </a:r>
              </a:p>
              <a:p>
                <a:r>
                  <a:rPr lang="ru-RU" sz="1300" dirty="0"/>
                  <a:t>Треугольник </a:t>
                </a:r>
                <a:r>
                  <a:rPr lang="en-US" sz="1300" i="1" dirty="0"/>
                  <a:t>ACD </a:t>
                </a:r>
                <a:r>
                  <a:rPr lang="en-US" sz="1300" dirty="0"/>
                  <a:t>— </a:t>
                </a:r>
                <a:r>
                  <a:rPr lang="ru-RU" sz="1300" dirty="0"/>
                  <a:t>равносторонний по построению, вписан в окружность радиусом 12 см.</a:t>
                </a:r>
              </a:p>
              <a:p>
                <a:r>
                  <a:rPr lang="ru-RU" sz="1300" i="1" dirty="0"/>
                  <a:t>KM</a:t>
                </a:r>
                <a:r>
                  <a:rPr lang="ru-RU" sz="1300" dirty="0"/>
                  <a:t>, </a:t>
                </a:r>
                <a:r>
                  <a:rPr lang="ru-RU" sz="1300" i="1" dirty="0"/>
                  <a:t>KB</a:t>
                </a:r>
                <a:r>
                  <a:rPr lang="ru-RU" sz="1300" dirty="0"/>
                  <a:t>, </a:t>
                </a:r>
                <a:r>
                  <a:rPr lang="ru-RU" sz="1300" i="1" dirty="0"/>
                  <a:t>BM </a:t>
                </a:r>
                <a:r>
                  <a:rPr lang="ru-RU" sz="1300" dirty="0"/>
                  <a:t>— средние линии треугольника </a:t>
                </a:r>
                <a:r>
                  <a:rPr lang="ru-RU" sz="1300" i="1" dirty="0"/>
                  <a:t>ACD </a:t>
                </a:r>
                <a:r>
                  <a:rPr lang="ru-RU" sz="1300" dirty="0"/>
                  <a:t>(по построению).</a:t>
                </a:r>
                <a:endParaRPr lang="en-US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>
                          <a:latin typeface="Cambria Math"/>
                        </a:rPr>
                        <m:t>𝐴𝐶</m:t>
                      </m:r>
                      <m:r>
                        <a:rPr lang="en-US" sz="13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300" b="0" i="1" smtClean="0">
                          <a:latin typeface="Cambria Math"/>
                        </a:rPr>
                        <m:t>𝑅</m:t>
                      </m:r>
                      <m:r>
                        <a:rPr lang="en-US" sz="1300" b="0" i="1" smtClean="0">
                          <a:latin typeface="Cambria Math"/>
                        </a:rPr>
                        <m:t>=12</m:t>
                      </m:r>
                      <m:rad>
                        <m:radPr>
                          <m:degHide m:val="on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00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1300" dirty="0"/>
              </a:p>
              <a:p>
                <a:r>
                  <a:rPr lang="ru-RU" sz="1300" dirty="0"/>
                  <a:t>Треугольник </a:t>
                </a:r>
                <a:r>
                  <a:rPr lang="en-US" sz="1300" i="1" dirty="0"/>
                  <a:t>KMB </a:t>
                </a:r>
                <a:r>
                  <a:rPr lang="en-US" sz="1300" dirty="0"/>
                  <a:t>— </a:t>
                </a:r>
                <a:r>
                  <a:rPr lang="ru-RU" sz="1300" dirty="0"/>
                  <a:t>равносторонний, </a:t>
                </a:r>
                <a14:m>
                  <m:oMath xmlns:m="http://schemas.openxmlformats.org/officeDocument/2006/math">
                    <m:r>
                      <a:rPr lang="ru-RU" sz="1300" i="1" dirty="0" smtClean="0">
                        <a:latin typeface="Cambria Math"/>
                      </a:rPr>
                      <m:t>МВ =</m:t>
                    </m:r>
                    <m:f>
                      <m:fPr>
                        <m:ctrlPr>
                          <a:rPr lang="ru-RU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3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</a:rPr>
                      <m:t>𝐴𝐶</m:t>
                    </m:r>
                    <m:r>
                      <a:rPr lang="en-US" sz="1300" b="0" i="1" smtClean="0">
                        <a:latin typeface="Cambria Math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3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3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1300" dirty="0"/>
              </a:p>
              <a:p>
                <a:r>
                  <a:rPr lang="ru-RU" sz="1300" b="1" i="1" dirty="0"/>
                  <a:t>Вариант </a:t>
                </a:r>
                <a:r>
                  <a:rPr lang="en-US" sz="1300" b="1" i="1" dirty="0"/>
                  <a:t>2</a:t>
                </a:r>
                <a:r>
                  <a:rPr lang="ru-RU" sz="1300" b="1" i="1" dirty="0"/>
                  <a:t>:</a:t>
                </a:r>
                <a:endParaRPr lang="en-US" sz="13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3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𝐾𝑀𝐵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300" b="0" i="1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300" b="0" i="1" smtClean="0">
                            <a:latin typeface="Cambria Math"/>
                          </a:rPr>
                          <m:t>𝐾𝑀𝐵</m:t>
                        </m:r>
                      </m:sub>
                    </m:sSub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13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latin typeface="Cambria Math"/>
                      </a:rPr>
                      <m:t>    </m:t>
                    </m:r>
                    <m:r>
                      <a:rPr lang="en-US" sz="1300" b="0" i="1" smtClean="0">
                        <a:latin typeface="Cambria Math"/>
                      </a:rPr>
                      <m:t>𝑎</m:t>
                    </m:r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</a:rPr>
                      <m:t>𝑅</m:t>
                    </m:r>
                    <m:r>
                      <a:rPr lang="en-US" sz="1300" b="0" i="1" smtClean="0">
                        <a:latin typeface="Cambria Math"/>
                      </a:rPr>
                      <m:t>;</m:t>
                    </m:r>
                    <m:r>
                      <a:rPr lang="en-US" sz="1300" b="0" i="1" smtClean="0">
                        <a:latin typeface="Cambria Math"/>
                      </a:rPr>
                      <m:t>𝑎</m:t>
                    </m:r>
                    <m:r>
                      <a:rPr lang="en-US" sz="1300" b="0" i="1" smtClean="0">
                        <a:latin typeface="Cambria Math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3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300" b="0" i="1" smtClean="0">
                        <a:latin typeface="Cambria Math"/>
                        <a:ea typeface="Cambria Math"/>
                      </a:rPr>
                      <m:t>≈10,38.</m:t>
                    </m:r>
                  </m:oMath>
                </a14:m>
                <a:endParaRPr lang="en-US" sz="1300" dirty="0"/>
              </a:p>
              <a:p>
                <a:r>
                  <a:rPr lang="ru-RU" sz="1300" b="1" i="1" dirty="0"/>
                  <a:t>Вариант </a:t>
                </a:r>
                <a:r>
                  <a:rPr lang="en-US" sz="1300" b="1" i="1" dirty="0"/>
                  <a:t>3</a:t>
                </a:r>
                <a:r>
                  <a:rPr lang="ru-RU" sz="1300" b="1" i="1" dirty="0"/>
                  <a:t>:</a:t>
                </a:r>
                <a:endParaRPr lang="en-US" sz="13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ru-RU" sz="1300" b="0" i="1" smtClean="0">
                          <a:latin typeface="Cambria Math"/>
                          <a:ea typeface="Cambria Math"/>
                        </a:rPr>
                        <m:t> −равносторонний: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𝐶𝐷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1300" b="0" dirty="0">
                  <a:ea typeface="Cambria Math"/>
                </a:endParaRPr>
              </a:p>
              <a:p>
                <a:r>
                  <a:rPr lang="en-US" sz="1300" dirty="0"/>
                  <a:t>AB – </a:t>
                </a:r>
                <a:r>
                  <a:rPr lang="ru-RU" sz="1300" dirty="0"/>
                  <a:t>медиана, </a:t>
                </a:r>
                <a:r>
                  <a:rPr lang="en-US" sz="1300" dirty="0"/>
                  <a:t>O</a:t>
                </a:r>
                <a:r>
                  <a:rPr lang="ru-RU" sz="1300" dirty="0"/>
                  <a:t> – точка пересечения медиан, </a:t>
                </a:r>
                <a:endParaRPr lang="ru-RU" sz="13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dirty="0" smtClean="0">
                          <a:latin typeface="Cambria Math"/>
                        </a:rPr>
                        <m:t>𝐴𝑂</m:t>
                      </m:r>
                      <m:r>
                        <a:rPr lang="en-US" sz="13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3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300" b="0" i="1" dirty="0" smtClean="0">
                          <a:latin typeface="Cambria Math"/>
                        </a:rPr>
                        <m:t>𝐴𝐵</m:t>
                      </m:r>
                      <m:r>
                        <a:rPr lang="en-US" sz="1300" b="0" i="1" dirty="0" smtClean="0">
                          <a:latin typeface="Cambria Math"/>
                        </a:rPr>
                        <m:t>;так как </m:t>
                      </m:r>
                      <m:r>
                        <a:rPr lang="en-US" sz="1300" b="0" i="1" dirty="0" smtClean="0">
                          <a:latin typeface="Cambria Math"/>
                        </a:rPr>
                        <m:t>𝐴𝑂</m:t>
                      </m:r>
                      <m:r>
                        <a:rPr lang="en-US" sz="1300" b="0" i="1" dirty="0" smtClean="0">
                          <a:latin typeface="Cambria Math"/>
                        </a:rPr>
                        <m:t>=12 см, то </m:t>
                      </m:r>
                      <m:r>
                        <a:rPr lang="en-US" sz="1300" b="0" i="1" dirty="0" smtClean="0">
                          <a:latin typeface="Cambria Math"/>
                        </a:rPr>
                        <m:t>𝐴𝐵</m:t>
                      </m:r>
                      <m:r>
                        <a:rPr lang="en-US" sz="1300" b="0" i="1" dirty="0" smtClean="0">
                          <a:latin typeface="Cambria Math"/>
                        </a:rPr>
                        <m:t>=18 см.</m:t>
                      </m:r>
                    </m:oMath>
                  </m:oMathPara>
                </a14:m>
                <a:endParaRPr lang="ru-RU" sz="1300" dirty="0"/>
              </a:p>
              <a:p>
                <a:r>
                  <a:rPr lang="ru-RU" sz="1300" dirty="0"/>
                  <a:t>По теореме Пифагора: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13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1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00" b="0" i="1" smtClean="0">
                          <a:latin typeface="Cambria Math"/>
                        </a:rPr>
                        <m:t>;</m:t>
                      </m:r>
                      <m:r>
                        <a:rPr lang="en-US" sz="1300" b="0" i="1" smtClean="0">
                          <a:latin typeface="Cambria Math"/>
                        </a:rPr>
                        <m:t>𝐴𝐶</m:t>
                      </m:r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300" b="0" i="1" smtClean="0">
                          <a:latin typeface="Cambria Math"/>
                        </a:rPr>
                        <m:t>𝐴𝐵</m:t>
                      </m:r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1300" b="0" i="1" smtClean="0">
                          <a:latin typeface="Cambria Math"/>
                          <a:ea typeface="Cambria Math"/>
                        </a:rPr>
                        <m:t>20,8;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≈10,4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09" y="474445"/>
                <a:ext cx="4771040" cy="5116593"/>
              </a:xfrm>
              <a:prstGeom prst="rect">
                <a:avLst/>
              </a:prstGeom>
              <a:blipFill rotWithShape="1">
                <a:blip r:embed="rId14"/>
                <a:stretch>
                  <a:fillRect l="-256" t="-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92949" y="5521675"/>
            <a:ext cx="59648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2. </a:t>
            </a:r>
            <a:r>
              <a:rPr lang="ru-RU" sz="1300" dirty="0"/>
              <a:t>Равносторонний треугольник</a:t>
            </a:r>
            <a:r>
              <a:rPr lang="en-US" sz="1300" dirty="0"/>
              <a:t> </a:t>
            </a:r>
            <a:r>
              <a:rPr lang="ru-RU" sz="1300" dirty="0"/>
              <a:t>можно расположить по стороне квадрата. Можно ли расположить заданный равносторонний треугольник внутри квадрата с меньшей длиной стороны? При расположении выше две вершины</a:t>
            </a:r>
            <a:r>
              <a:rPr lang="en-US" sz="1300" dirty="0"/>
              <a:t> </a:t>
            </a:r>
            <a:r>
              <a:rPr lang="ru-RU" sz="1300" dirty="0"/>
              <a:t>треугольника лежат на границе</a:t>
            </a:r>
            <a:r>
              <a:rPr lang="en-US" sz="1300" dirty="0"/>
              <a:t> </a:t>
            </a:r>
            <a:r>
              <a:rPr lang="ru-RU" sz="1300" dirty="0"/>
              <a:t>квадрата, а третья — внутри.</a:t>
            </a:r>
            <a:r>
              <a:rPr lang="en-US" sz="1300" dirty="0"/>
              <a:t> </a:t>
            </a:r>
            <a:r>
              <a:rPr lang="ru-RU" sz="1300" dirty="0"/>
              <a:t>Расположим все три вершины</a:t>
            </a:r>
            <a:r>
              <a:rPr lang="en-US" sz="1300" dirty="0"/>
              <a:t> </a:t>
            </a:r>
            <a:r>
              <a:rPr lang="ru-RU" sz="1300" dirty="0"/>
              <a:t>на границе квадрата.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57" y="4119916"/>
            <a:ext cx="1302507" cy="13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04733" y="83756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6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3926"/>
          <a:stretch/>
        </p:blipFill>
        <p:spPr bwMode="auto">
          <a:xfrm>
            <a:off x="5756875" y="1790700"/>
            <a:ext cx="165484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29443"/>
            <a:ext cx="2181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896605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" y="3447596"/>
            <a:ext cx="5797400" cy="29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225092"/>
            <a:ext cx="1152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9" y="245339"/>
            <a:ext cx="279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417909" y="474445"/>
                <a:ext cx="4771040" cy="5116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00" b="1" dirty="0"/>
                  <a:t>Возможное решение и его варианты</a:t>
                </a:r>
              </a:p>
              <a:p>
                <a:r>
                  <a:rPr lang="ru-RU" sz="1300" b="1" dirty="0"/>
                  <a:t>1. </a:t>
                </a:r>
                <a:r>
                  <a:rPr lang="ru-RU" sz="1300" dirty="0"/>
                  <a:t>Сначала найдём длину стороны блина, сложенного треугольником.</a:t>
                </a:r>
              </a:p>
              <a:p>
                <a:r>
                  <a:rPr lang="ru-RU" sz="1300" dirty="0"/>
                  <a:t>Приведём 3 варианта.</a:t>
                </a:r>
              </a:p>
              <a:p>
                <a:r>
                  <a:rPr lang="ru-RU" sz="1300" b="1" i="1" dirty="0"/>
                  <a:t>Вариант 1:</a:t>
                </a:r>
              </a:p>
              <a:p>
                <a:r>
                  <a:rPr lang="ru-RU" sz="1300" dirty="0"/>
                  <a:t>Треугольник </a:t>
                </a:r>
                <a:r>
                  <a:rPr lang="en-US" sz="1300" i="1" dirty="0"/>
                  <a:t>ACD </a:t>
                </a:r>
                <a:r>
                  <a:rPr lang="en-US" sz="1300" dirty="0"/>
                  <a:t>— </a:t>
                </a:r>
                <a:r>
                  <a:rPr lang="ru-RU" sz="1300" dirty="0"/>
                  <a:t>равносторонний по построению, вписан в окружность радиусом 12 см.</a:t>
                </a:r>
              </a:p>
              <a:p>
                <a:r>
                  <a:rPr lang="ru-RU" sz="1300" i="1" dirty="0"/>
                  <a:t>KM</a:t>
                </a:r>
                <a:r>
                  <a:rPr lang="ru-RU" sz="1300" dirty="0"/>
                  <a:t>, </a:t>
                </a:r>
                <a:r>
                  <a:rPr lang="ru-RU" sz="1300" i="1" dirty="0"/>
                  <a:t>KB</a:t>
                </a:r>
                <a:r>
                  <a:rPr lang="ru-RU" sz="1300" dirty="0"/>
                  <a:t>, </a:t>
                </a:r>
                <a:r>
                  <a:rPr lang="ru-RU" sz="1300" i="1" dirty="0"/>
                  <a:t>BM </a:t>
                </a:r>
                <a:r>
                  <a:rPr lang="ru-RU" sz="1300" dirty="0"/>
                  <a:t>— средние линии треугольника </a:t>
                </a:r>
                <a:r>
                  <a:rPr lang="ru-RU" sz="1300" i="1" dirty="0"/>
                  <a:t>ACD </a:t>
                </a:r>
                <a:r>
                  <a:rPr lang="ru-RU" sz="1300" dirty="0"/>
                  <a:t>(по построению).</a:t>
                </a:r>
                <a:endParaRPr lang="en-US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>
                          <a:latin typeface="Cambria Math"/>
                        </a:rPr>
                        <m:t>𝐴𝐶</m:t>
                      </m:r>
                      <m:r>
                        <a:rPr lang="en-US" sz="13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300" b="0" i="1" smtClean="0">
                          <a:latin typeface="Cambria Math"/>
                        </a:rPr>
                        <m:t>𝑅</m:t>
                      </m:r>
                      <m:r>
                        <a:rPr lang="en-US" sz="1300" b="0" i="1" smtClean="0">
                          <a:latin typeface="Cambria Math"/>
                        </a:rPr>
                        <m:t>=12</m:t>
                      </m:r>
                      <m:rad>
                        <m:radPr>
                          <m:degHide m:val="on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00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1300" dirty="0"/>
              </a:p>
              <a:p>
                <a:r>
                  <a:rPr lang="ru-RU" sz="1300" dirty="0"/>
                  <a:t>Треугольник </a:t>
                </a:r>
                <a:r>
                  <a:rPr lang="en-US" sz="1300" i="1" dirty="0"/>
                  <a:t>KMB </a:t>
                </a:r>
                <a:r>
                  <a:rPr lang="en-US" sz="1300" dirty="0"/>
                  <a:t>— </a:t>
                </a:r>
                <a:r>
                  <a:rPr lang="ru-RU" sz="1300" dirty="0"/>
                  <a:t>равносторонний, </a:t>
                </a:r>
                <a14:m>
                  <m:oMath xmlns:m="http://schemas.openxmlformats.org/officeDocument/2006/math">
                    <m:r>
                      <a:rPr lang="ru-RU" sz="1300" i="1" dirty="0" smtClean="0">
                        <a:latin typeface="Cambria Math"/>
                      </a:rPr>
                      <m:t>МВ =</m:t>
                    </m:r>
                    <m:f>
                      <m:fPr>
                        <m:ctrlPr>
                          <a:rPr lang="ru-RU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3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</a:rPr>
                      <m:t>𝐴𝐶</m:t>
                    </m:r>
                    <m:r>
                      <a:rPr lang="en-US" sz="1300" b="0" i="1" smtClean="0">
                        <a:latin typeface="Cambria Math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3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3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1300" dirty="0"/>
              </a:p>
              <a:p>
                <a:r>
                  <a:rPr lang="ru-RU" sz="1300" b="1" i="1" dirty="0"/>
                  <a:t>Вариант </a:t>
                </a:r>
                <a:r>
                  <a:rPr lang="en-US" sz="1300" b="1" i="1" dirty="0"/>
                  <a:t>2</a:t>
                </a:r>
                <a:r>
                  <a:rPr lang="ru-RU" sz="1300" b="1" i="1" dirty="0"/>
                  <a:t>:</a:t>
                </a:r>
                <a:endParaRPr lang="en-US" sz="13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3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𝐾𝑀𝐵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300" b="0" i="1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300" b="0" i="1" smtClean="0">
                            <a:latin typeface="Cambria Math"/>
                          </a:rPr>
                          <m:t>𝐾𝑀𝐵</m:t>
                        </m:r>
                      </m:sub>
                    </m:sSub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13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latin typeface="Cambria Math"/>
                      </a:rPr>
                      <m:t>    </m:t>
                    </m:r>
                    <m:r>
                      <a:rPr lang="en-US" sz="1300" b="0" i="1" smtClean="0">
                        <a:latin typeface="Cambria Math"/>
                      </a:rPr>
                      <m:t>𝑎</m:t>
                    </m:r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3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</a:rPr>
                      <m:t>𝑅</m:t>
                    </m:r>
                    <m:r>
                      <a:rPr lang="en-US" sz="1300" b="0" i="1" smtClean="0">
                        <a:latin typeface="Cambria Math"/>
                      </a:rPr>
                      <m:t>;</m:t>
                    </m:r>
                    <m:r>
                      <a:rPr lang="en-US" sz="1300" b="0" i="1" smtClean="0">
                        <a:latin typeface="Cambria Math"/>
                      </a:rPr>
                      <m:t>𝑎</m:t>
                    </m:r>
                    <m:r>
                      <a:rPr lang="en-US" sz="1300" b="0" i="1" smtClean="0">
                        <a:latin typeface="Cambria Math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3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300" b="0" i="1" smtClean="0">
                        <a:latin typeface="Cambria Math"/>
                        <a:ea typeface="Cambria Math"/>
                      </a:rPr>
                      <m:t>≈10,38.</m:t>
                    </m:r>
                  </m:oMath>
                </a14:m>
                <a:endParaRPr lang="en-US" sz="1300" dirty="0"/>
              </a:p>
              <a:p>
                <a:r>
                  <a:rPr lang="ru-RU" sz="1300" b="1" i="1" dirty="0"/>
                  <a:t>Вариант </a:t>
                </a:r>
                <a:r>
                  <a:rPr lang="en-US" sz="1300" b="1" i="1" dirty="0"/>
                  <a:t>3</a:t>
                </a:r>
                <a:r>
                  <a:rPr lang="ru-RU" sz="1300" b="1" i="1" dirty="0"/>
                  <a:t>:</a:t>
                </a:r>
                <a:endParaRPr lang="en-US" sz="13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ru-RU" sz="1300" b="0" i="1" smtClean="0">
                          <a:latin typeface="Cambria Math"/>
                          <a:ea typeface="Cambria Math"/>
                        </a:rPr>
                        <m:t> −равносторонний: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𝐶𝐷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1300" b="0" dirty="0">
                  <a:ea typeface="Cambria Math"/>
                </a:endParaRPr>
              </a:p>
              <a:p>
                <a:r>
                  <a:rPr lang="en-US" sz="1300" dirty="0"/>
                  <a:t>AB – </a:t>
                </a:r>
                <a:r>
                  <a:rPr lang="ru-RU" sz="1300" dirty="0"/>
                  <a:t>медиана, </a:t>
                </a:r>
                <a:r>
                  <a:rPr lang="en-US" sz="1300" dirty="0"/>
                  <a:t>O</a:t>
                </a:r>
                <a:r>
                  <a:rPr lang="ru-RU" sz="1300" dirty="0"/>
                  <a:t> – точка пересечения медиан, </a:t>
                </a:r>
                <a:endParaRPr lang="ru-RU" sz="13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00" i="1" dirty="0" smtClean="0">
                          <a:latin typeface="Cambria Math"/>
                        </a:rPr>
                        <m:t>𝐴𝑂</m:t>
                      </m:r>
                      <m:r>
                        <a:rPr lang="en-US" sz="13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3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300" b="0" i="1" dirty="0" smtClean="0">
                          <a:latin typeface="Cambria Math"/>
                        </a:rPr>
                        <m:t>𝐴𝐵</m:t>
                      </m:r>
                      <m:r>
                        <a:rPr lang="en-US" sz="1300" b="0" i="1" dirty="0" smtClean="0">
                          <a:latin typeface="Cambria Math"/>
                        </a:rPr>
                        <m:t>;так как </m:t>
                      </m:r>
                      <m:r>
                        <a:rPr lang="en-US" sz="1300" b="0" i="1" dirty="0" smtClean="0">
                          <a:latin typeface="Cambria Math"/>
                        </a:rPr>
                        <m:t>𝐴𝑂</m:t>
                      </m:r>
                      <m:r>
                        <a:rPr lang="en-US" sz="1300" b="0" i="1" dirty="0" smtClean="0">
                          <a:latin typeface="Cambria Math"/>
                        </a:rPr>
                        <m:t>=12 см, то </m:t>
                      </m:r>
                      <m:r>
                        <a:rPr lang="en-US" sz="1300" b="0" i="1" dirty="0" smtClean="0">
                          <a:latin typeface="Cambria Math"/>
                        </a:rPr>
                        <m:t>𝐴𝐵</m:t>
                      </m:r>
                      <m:r>
                        <a:rPr lang="en-US" sz="1300" b="0" i="1" dirty="0" smtClean="0">
                          <a:latin typeface="Cambria Math"/>
                        </a:rPr>
                        <m:t>=18 см.</m:t>
                      </m:r>
                    </m:oMath>
                  </m:oMathPara>
                </a14:m>
                <a:endParaRPr lang="ru-RU" sz="1300" dirty="0"/>
              </a:p>
              <a:p>
                <a:r>
                  <a:rPr lang="ru-RU" sz="1300" dirty="0"/>
                  <a:t>По теореме Пифагора: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1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13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1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00" b="0" i="1" smtClean="0">
                          <a:latin typeface="Cambria Math"/>
                        </a:rPr>
                        <m:t>;</m:t>
                      </m:r>
                      <m:r>
                        <a:rPr lang="en-US" sz="1300" b="0" i="1" smtClean="0">
                          <a:latin typeface="Cambria Math"/>
                        </a:rPr>
                        <m:t>𝐴𝐶</m:t>
                      </m:r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300" b="0" i="1" smtClean="0">
                          <a:latin typeface="Cambria Math"/>
                        </a:rPr>
                        <m:t>𝐴𝐵</m:t>
                      </m:r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1300" b="0" i="1" smtClean="0">
                          <a:latin typeface="Cambria Math"/>
                          <a:ea typeface="Cambria Math"/>
                        </a:rPr>
                        <m:t>20,8;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𝐶𝐵</m:t>
                      </m:r>
                      <m:r>
                        <a:rPr lang="en-US" sz="1300" b="0" i="1" smtClean="0">
                          <a:latin typeface="Cambria Math"/>
                          <a:ea typeface="Cambria Math"/>
                        </a:rPr>
                        <m:t>≈10,4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09" y="474445"/>
                <a:ext cx="4771040" cy="5116593"/>
              </a:xfrm>
              <a:prstGeom prst="rect">
                <a:avLst/>
              </a:prstGeom>
              <a:blipFill rotWithShape="1">
                <a:blip r:embed="rId11"/>
                <a:stretch>
                  <a:fillRect l="-256" t="-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92949" y="5521675"/>
            <a:ext cx="59648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2. </a:t>
            </a:r>
            <a:r>
              <a:rPr lang="ru-RU" sz="1300" dirty="0"/>
              <a:t>Равносторонний треугольник</a:t>
            </a:r>
            <a:r>
              <a:rPr lang="en-US" sz="1300" dirty="0"/>
              <a:t> </a:t>
            </a:r>
            <a:r>
              <a:rPr lang="ru-RU" sz="1300" dirty="0"/>
              <a:t>можно расположить по стороне квадрата. Можно ли расположить заданный равносторонний треугольник внутри квадрата с меньшей длиной стороны? При расположении выше две вершины</a:t>
            </a:r>
            <a:r>
              <a:rPr lang="en-US" sz="1300" dirty="0"/>
              <a:t> </a:t>
            </a:r>
            <a:r>
              <a:rPr lang="ru-RU" sz="1300" dirty="0"/>
              <a:t>треугольника лежат на границе</a:t>
            </a:r>
            <a:r>
              <a:rPr lang="en-US" sz="1300" dirty="0"/>
              <a:t> </a:t>
            </a:r>
            <a:r>
              <a:rPr lang="ru-RU" sz="1300" dirty="0"/>
              <a:t>квадрата, а третья — внутри.</a:t>
            </a:r>
            <a:r>
              <a:rPr lang="en-US" sz="1300" dirty="0"/>
              <a:t> </a:t>
            </a:r>
            <a:r>
              <a:rPr lang="ru-RU" sz="1300" dirty="0"/>
              <a:t>Расположим все три вершины</a:t>
            </a:r>
            <a:r>
              <a:rPr lang="en-US" sz="1300" dirty="0"/>
              <a:t> </a:t>
            </a:r>
            <a:r>
              <a:rPr lang="ru-RU" sz="1300" dirty="0"/>
              <a:t>на границе квадрата.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57" y="4119916"/>
            <a:ext cx="1302507" cy="13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04733" y="837562"/>
            <a:ext cx="3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sym typeface="Wingdings 2"/>
              </a:rPr>
              <a:t>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094" y="1292900"/>
            <a:ext cx="5584781" cy="1892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b="1" dirty="0"/>
              <a:t>2 балла </a:t>
            </a:r>
            <a:r>
              <a:rPr lang="ru-RU" sz="1300" dirty="0"/>
              <a:t>— дан верный ответ и приведено верное решение, в котором: найдена длина стороны свёрнутого «кармашком» блина; выбрано расположение блина в квадратной коробке, удовлетворяющее условиям минимизации; определены стороны коробки, подходящей заданным условиям, и сделан верный выбор;</a:t>
            </a:r>
          </a:p>
          <a:p>
            <a:r>
              <a:rPr lang="ru-RU" sz="1300" b="1" dirty="0"/>
              <a:t>1 балл </a:t>
            </a:r>
            <a:r>
              <a:rPr lang="ru-RU" sz="1300" dirty="0"/>
              <a:t>— дан верный ответ, но в обосновании не рассмотрен вариант</a:t>
            </a:r>
          </a:p>
          <a:p>
            <a:r>
              <a:rPr lang="ru-RU" sz="1300" dirty="0"/>
              <a:t>минимизации стороны коробки;</a:t>
            </a:r>
          </a:p>
          <a:p>
            <a:r>
              <a:rPr lang="ru-RU" sz="1300" b="1" dirty="0"/>
              <a:t>0 баллов </a:t>
            </a:r>
            <a:r>
              <a:rPr lang="ru-RU" sz="1300" dirty="0"/>
              <a:t>— дан другой ответ, приведено неверное решение ИЛИ решение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2418003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  <a:hlinkClick r:id="rId3"/>
              </a:rPr>
              <a:t>Математическая грамотность. Полезные материалы</a:t>
            </a:r>
            <a:endParaRPr lang="ru-RU" sz="2133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94" y="828733"/>
            <a:ext cx="2045253" cy="27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2" name="Picture 2" descr="http://qrcoder.ru/code/?https%3A%2F%2Fshop.prosv.ru%2Fsearch%3Fq%3D%25D0%259C%25D0%25B0%25D1%2582%25D0%25B5%25D0%25BC%25D0%25B0%25D1%2582%25D0%25B8%25D1%2587%25D0%25B5%25D1%2581%25D0%25BA%25D0%25B0%25D1%258F%2B%25D0%25B3%25D1%2580%25D0%25B0%25D0%25BC%25D0%25BE%25D1%2582%25D0%25BD%25D0%25BE%25D1%2581%25D1%2582%25D1%258C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69" y="4101563"/>
            <a:ext cx="1893078" cy="1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Изображение Математическая грамотность. Сборник эталонных заданий. Выпуск 1. Часть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78" y="848593"/>
            <a:ext cx="2025619" cy="267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Изображение Математическая грамотность. Сборник эталонных заданий. Выпуск 1. Часть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60" y="848592"/>
            <a:ext cx="2025620" cy="267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Изображение Математическая грамотность. Сборник эталонных заданий. Выпуск 2. Часть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4" y="3699688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Изображение Математическая грамотность. Сборник эталонных заданий. Выпуск 2. Часть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39" y="3699687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355" y="449652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147" y="3397011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39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779828" y="218874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Ресурсы для подготовки к PISA 2022</a:t>
            </a:r>
          </a:p>
        </p:txBody>
      </p:sp>
      <p:sp>
        <p:nvSpPr>
          <p:cNvPr id="60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051" y="889564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53355" y="1072930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15702" y="2078387"/>
            <a:ext cx="4664968" cy="207851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  <a:hlinkClick r:id="rId3"/>
              </a:rPr>
              <a:t>Серия «Функциональная грамотность. Учимся для жизни (5-9)»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  <a:hlinkClick r:id="rId4"/>
              </a:rPr>
              <a:t>Серия «Функциональная грамотность. Тренажеры (5-9)»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  <a:hlinkClick r:id="rId5"/>
              </a:rPr>
              <a:t>Серия «ФГОС. Оценка образовательных достижений»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7805" y="889564"/>
            <a:ext cx="5967246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964445" y="1072930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1987687"/>
            <a:ext cx="728841" cy="72884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2868149"/>
            <a:ext cx="726248" cy="6980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/>
          <a:srcRect l="14692" t="20657" r="22083" b="16289"/>
          <a:stretch/>
        </p:blipFill>
        <p:spPr>
          <a:xfrm>
            <a:off x="175355" y="3760747"/>
            <a:ext cx="1057109" cy="47869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818811" y="2072842"/>
            <a:ext cx="449397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PISA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</a:p>
        </p:txBody>
      </p:sp>
      <p:pic>
        <p:nvPicPr>
          <p:cNvPr id="48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8541" y="3264185"/>
            <a:ext cx="4634242" cy="231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Прямоугольник 50">
            <a:hlinkClick r:id="rId10"/>
          </p:cNvPr>
          <p:cNvSpPr/>
          <p:nvPr/>
        </p:nvSpPr>
        <p:spPr>
          <a:xfrm>
            <a:off x="8091576" y="5767453"/>
            <a:ext cx="1682151" cy="640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ОТКРЫТЬ БАНК ЗАДАНИЙ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44" y="44693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421" y="617280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42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3" y="1085439"/>
            <a:ext cx="47096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под 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97715" y="1853863"/>
            <a:ext cx="5376222" cy="3692293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Предназначены для формирования и оценки всех направлений функциональной грамотности международного сравнительного исследования PISA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компетентностные 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грамотности.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  <a:hlinkClick r:id="rId6"/>
              </a:rPr>
              <a:t>Серия «ФУНКЦИОНАЛЬНАЯ ГРАМОТНОСТЬ. УЧИМСЯ ДЛЯ ЖИЗНИ»</a:t>
            </a:r>
            <a:endParaRPr lang="ru-RU" sz="2000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44" y="4007559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6" y="4109750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5" y="4018480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27" y="4079586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7" y="5356173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9640" y="449652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83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ТРЕНАЖЁРЫ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779828" y="219200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  <a:hlinkClick r:id="rId2"/>
              </a:rPr>
              <a:t>Серия «ФУНКЦИОНАЛЬНАЯ ГРАМОТНОСТЬ. ТРЕНАЖЁРЫ»</a:t>
            </a:r>
            <a:endParaRPr lang="ru-RU" sz="2000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241524" cy="320645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080329" y="1313530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pic>
        <p:nvPicPr>
          <p:cNvPr id="34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59" y="5326921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9640" y="449652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7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803532" y="93121"/>
            <a:ext cx="100293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  <a:hlinkClick r:id="rId2"/>
              </a:rPr>
              <a:t>Электронный Банк заданий по функциональной грамотности.</a:t>
            </a:r>
          </a:p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  <a:hlinkClick r:id="rId2"/>
              </a:rPr>
              <a:t>Удобно, доступно, эффективно</a:t>
            </a:r>
            <a:endParaRPr lang="ru-RU" sz="2000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3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3804" y="60130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1045376"/>
            <a:ext cx="6378706" cy="459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6" y="884554"/>
            <a:ext cx="4006431" cy="52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5" y="5110432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1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Работа с ситуацией (контекстом)</a:t>
            </a:r>
            <a:endParaRPr lang="ru-RU" sz="2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4" y="5402658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8"/>
          <a:stretch/>
        </p:blipFill>
        <p:spPr bwMode="auto">
          <a:xfrm>
            <a:off x="3520297" y="4785277"/>
            <a:ext cx="2724150" cy="4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49" y="4228293"/>
            <a:ext cx="2400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89" y="3646960"/>
            <a:ext cx="3114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Изображение Математическая грамотность. Сборник эталонных заданий. Выпуск 1. Часть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" y="2394840"/>
            <a:ext cx="2025619" cy="267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Изображение Математическая грамотность. Сборник эталонных заданий. Выпуск 1. Часть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55" y="1901178"/>
            <a:ext cx="2025620" cy="267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Изображение Математическая грамотность. Сборник эталонных заданий. Выпуск 2. Часть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60" y="1333176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Изображение Математическая грамотность. Сборник эталонных заданий. Выпуск 2. Часть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34" y="757902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8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" y="4812640"/>
            <a:ext cx="5945955" cy="9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6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33381" y="183397"/>
            <a:ext cx="725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Разбор заданий</a:t>
            </a:r>
            <a:endParaRPr lang="ru-RU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0" y="583046"/>
            <a:ext cx="2122096" cy="3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7" y="956071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314966"/>
            <a:ext cx="6082193" cy="12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2613804"/>
            <a:ext cx="4451949" cy="2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" y="4812640"/>
            <a:ext cx="5945955" cy="9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0" y="769558"/>
            <a:ext cx="4685581" cy="20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8362" y="5952226"/>
            <a:ext cx="169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Ответ. 2 класс</a:t>
            </a:r>
          </a:p>
        </p:txBody>
      </p:sp>
    </p:spTree>
    <p:extLst>
      <p:ext uri="{BB962C8B-B14F-4D97-AF65-F5344CB8AC3E}">
        <p14:creationId xmlns:p14="http://schemas.microsoft.com/office/powerpoint/2010/main" val="3949954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20625</TotalTime>
  <Words>3143</Words>
  <Application>Microsoft Office PowerPoint</Application>
  <PresentationFormat>Широкоэкранный</PresentationFormat>
  <Paragraphs>494</Paragraphs>
  <Slides>68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Franklin Gothic Book</vt:lpstr>
      <vt:lpstr>Open Sans</vt:lpstr>
      <vt:lpstr>Open Sans Condensed</vt:lpstr>
      <vt:lpstr>Open Sans Condensed Light</vt:lpstr>
      <vt:lpstr>Open Sans Light</vt:lpstr>
      <vt:lpstr>Segoe Script</vt:lpstr>
      <vt:lpstr>Wingdings</vt:lpstr>
      <vt:lpstr>Wingdings 2</vt:lpstr>
      <vt:lpstr>Тема Office</vt:lpstr>
      <vt:lpstr>Слайд think-cell</vt:lpstr>
      <vt:lpstr>Презентация PowerPoint</vt:lpstr>
      <vt:lpstr>Презентация PowerPoint</vt:lpstr>
      <vt:lpstr>Модель математической грамотности.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Школа</cp:lastModifiedBy>
  <cp:revision>671</cp:revision>
  <dcterms:created xsi:type="dcterms:W3CDTF">2020-02-25T09:30:21Z</dcterms:created>
  <dcterms:modified xsi:type="dcterms:W3CDTF">2022-10-09T05:28:45Z</dcterms:modified>
</cp:coreProperties>
</file>