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8964488" cy="237626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Зависимости (алкогольная, наркотическая, интернет) у детей и подростков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568952" cy="23042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РЕКОМЕНДАЦИИ ПСИХОЛОГА РОДИТЕЛЯМ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2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7392"/>
          </a:xfrm>
        </p:spPr>
        <p:txBody>
          <a:bodyPr/>
          <a:lstStyle/>
          <a:p>
            <a:r>
              <a:rPr lang="ru-RU" sz="2000" b="1" i="1" dirty="0">
                <a:solidFill>
                  <a:srgbClr val="C00000"/>
                </a:solidFill>
              </a:rPr>
              <a:t>11-13 лет</a:t>
            </a:r>
            <a:r>
              <a:rPr lang="ru-RU" sz="2000" b="1" dirty="0">
                <a:solidFill>
                  <a:srgbClr val="C00000"/>
                </a:solidFill>
              </a:rPr>
              <a:t>. </a:t>
            </a:r>
            <a:r>
              <a:rPr lang="ru-RU" sz="2000" b="1" dirty="0">
                <a:solidFill>
                  <a:schemeClr val="tx1"/>
                </a:solidFill>
              </a:rPr>
              <a:t>Основной возраст начала приема наркотиков. Интерес вызывает возможность употребления «легких» наркотиков из-за широко распространенного заблуждения об их существовании. О наркотиках подростки этого возраста знают многое, информация черпается из рассказов знакомых. Знания часто носят недостоверный характер. Отношение к наркотику если не позитивное, то с присутствием определенного «ореола привлекательности». Опасность употребления наркотиков недооценивается. Говорят о проблеме только между собой.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Первые эпизоды наркотизации и алкоголизации у подростков 11-13 лет связаны, как правило, с трудной семейной или школьной ситуацией, безнадзорностью, некритичным отношением к поведению окружающих, неорганизованным досугом. Так как в этом возрасте наиболее доступны лекарственные и бытовые средства (бензин, клей, зубные пасты, таблетки и др.) и в то же время имеется заблуждение, что они менее вредны и опасны, то именно эти средства и оказываются тем, с чего начинается употребление </a:t>
            </a:r>
            <a:r>
              <a:rPr lang="ru-RU" sz="2000" b="1" dirty="0" err="1">
                <a:solidFill>
                  <a:schemeClr val="tx1"/>
                </a:solidFill>
              </a:rPr>
              <a:t>психоактивных</a:t>
            </a:r>
            <a:r>
              <a:rPr lang="ru-RU" sz="2000" b="1" dirty="0">
                <a:solidFill>
                  <a:schemeClr val="tx1"/>
                </a:solidFill>
              </a:rPr>
              <a:t> веществ.</a:t>
            </a:r>
            <a:r>
              <a:rPr lang="ru-RU" sz="7200" b="1" dirty="0">
                <a:solidFill>
                  <a:schemeClr val="tx1"/>
                </a:solidFill>
              </a:rPr>
              <a:t/>
            </a:r>
            <a:br>
              <a:rPr lang="ru-RU" sz="7200" b="1" dirty="0">
                <a:solidFill>
                  <a:schemeClr val="tx1"/>
                </a:solidFill>
              </a:rPr>
            </a:br>
            <a:endParaRPr lang="ru-RU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" y="-476127"/>
            <a:ext cx="4427984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6864"/>
            <a:ext cx="471601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" y="3402136"/>
            <a:ext cx="44182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3999" cy="594927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Бледность и покраснение кожи.</a:t>
            </a:r>
          </a:p>
          <a:p>
            <a:r>
              <a:rPr lang="ru-RU" dirty="0"/>
              <a:t>Расширенные или суженные зрачки, покрасневшие или мутные глаза.</a:t>
            </a:r>
          </a:p>
          <a:p>
            <a:r>
              <a:rPr lang="ru-RU" dirty="0"/>
              <a:t>Несвязанная, замедленная или ускоренная речь.</a:t>
            </a:r>
          </a:p>
          <a:p>
            <a:r>
              <a:rPr lang="ru-RU" dirty="0"/>
              <a:t>Потеря аппетита, похудение или чрезмерное употребление пищи.</a:t>
            </a:r>
          </a:p>
          <a:p>
            <a:r>
              <a:rPr lang="ru-RU" dirty="0"/>
              <a:t>Плохая координация движение (пошатывание или спотыкание).</a:t>
            </a:r>
          </a:p>
          <a:p>
            <a:r>
              <a:rPr lang="ru-RU" dirty="0"/>
              <a:t>Дрожь.</a:t>
            </a:r>
          </a:p>
          <a:p>
            <a:r>
              <a:rPr lang="ru-RU" dirty="0"/>
              <a:t>Безразличие к личной гигиене и внешности.</a:t>
            </a:r>
          </a:p>
          <a:p>
            <a:r>
              <a:rPr lang="ru-RU" dirty="0"/>
              <a:t>Круги под глазами.</a:t>
            </a:r>
          </a:p>
          <a:p>
            <a:r>
              <a:rPr lang="ru-RU" dirty="0"/>
              <a:t>Беспричинное возбуждение.</a:t>
            </a:r>
          </a:p>
          <a:p>
            <a:r>
              <a:rPr lang="ru-RU" dirty="0"/>
              <a:t>Вялость.</a:t>
            </a:r>
          </a:p>
          <a:p>
            <a:r>
              <a:rPr lang="ru-RU" dirty="0"/>
              <a:t>Смена настроения, возбудимость, раздражительность, враждебность.</a:t>
            </a:r>
          </a:p>
          <a:p>
            <a:r>
              <a:rPr lang="ru-RU" dirty="0"/>
              <a:t>Бессонница и сонливость.</a:t>
            </a:r>
          </a:p>
          <a:p>
            <a:r>
              <a:rPr lang="ru-RU" dirty="0"/>
              <a:t>Уходы и дома, прогулы в школе по непонятным причинам.</a:t>
            </a:r>
          </a:p>
          <a:p>
            <a:r>
              <a:rPr lang="ru-RU" dirty="0"/>
              <a:t>Избегание общения с близкими друзьями и людьми, которые могут поинтересоваться причинам изменения в поведении.</a:t>
            </a:r>
          </a:p>
          <a:p>
            <a:r>
              <a:rPr lang="ru-RU" dirty="0"/>
              <a:t>Болезненная реакция на критику, частая и резкая смена настроения.</a:t>
            </a:r>
          </a:p>
          <a:p>
            <a:r>
              <a:rPr lang="ru-RU" dirty="0"/>
              <a:t>Снижение успеваемости в школе.</a:t>
            </a:r>
          </a:p>
          <a:p>
            <a:r>
              <a:rPr lang="ru-RU" dirty="0"/>
              <a:t>Постоянные просьбы дать денег.</a:t>
            </a:r>
          </a:p>
          <a:p>
            <a:r>
              <a:rPr lang="ru-RU" dirty="0"/>
              <a:t>Частные телефонные звонки, использование жаргона, секретные разговоры.</a:t>
            </a:r>
          </a:p>
          <a:p>
            <a:r>
              <a:rPr lang="ru-RU" dirty="0"/>
              <a:t>Самоизоляция, уход от участия в делах, которые раньше были интересные.</a:t>
            </a:r>
          </a:p>
          <a:p>
            <a:r>
              <a:rPr lang="ru-RU" dirty="0"/>
              <a:t>Уход от ответов на прямые вопросы, склонность сочинять небылицы, изворотливость, лживость.</a:t>
            </a:r>
          </a:p>
          <a:p>
            <a:r>
              <a:rPr lang="ru-RU" dirty="0"/>
              <a:t>Невероятность внешнего вида.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98072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Признаки</a:t>
            </a:r>
            <a:r>
              <a:rPr lang="ru-RU" sz="2800" dirty="0">
                <a:solidFill>
                  <a:srgbClr val="C00000"/>
                </a:solidFill>
              </a:rPr>
              <a:t>, которые могут свидетельствовать об употреблении подростком наркотических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263122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513"/>
            <a:ext cx="9144000" cy="58054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288" y="0"/>
            <a:ext cx="9252520" cy="764704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Интернет зависимость у детей и подростков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8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9143999" cy="6021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Ребенок проводит за компьютером менее 7 часов в неделю, его деятельность в сети разнообразна, он охотно рассказывает, чем занят. Сам выключает компьютер, «отлучение» от Интернета и необходимость прерваться (для уроков, разговора и т.д.) воспринимает спокойно, проблем со сном и аппетитом нет. Учеба в норме, одевается как всегда, в комнате порядок.</a:t>
            </a:r>
          </a:p>
          <a:p>
            <a:r>
              <a:rPr lang="ru-RU" dirty="0"/>
              <a:t>2. Ребенок находится за компьютером до 15 часов в неделю, деятельность разнообразна, но </a:t>
            </a:r>
            <a:r>
              <a:rPr lang="ru-RU" dirty="0" err="1"/>
              <a:t>однонаправлена</a:t>
            </a:r>
            <a:r>
              <a:rPr lang="ru-RU" dirty="0"/>
              <a:t> (игры, </a:t>
            </a:r>
            <a:r>
              <a:rPr lang="ru-RU" dirty="0" err="1"/>
              <a:t>соцсети</a:t>
            </a:r>
            <a:r>
              <a:rPr lang="ru-RU" dirty="0"/>
              <a:t> и т.д.), рассказывает не обо всем. Компьютер выключает после напоминания, необходимость прерваться воспринимает по-разному, в том числе и негативно. Иногда объедается у компьютера или забывает поесть, изредка бывают ночные кошмары. Учеба в норме, может неаккуратно одеться, захламить комнату.</a:t>
            </a:r>
          </a:p>
          <a:p>
            <a:r>
              <a:rPr lang="ru-RU" dirty="0"/>
              <a:t>3. Ребенок пребывает за компьютером до 22 часов в неделю, деятельность узконаправлена (3-4 чата, </a:t>
            </a:r>
            <a:r>
              <a:rPr lang="ru-RU" dirty="0" err="1"/>
              <a:t>соцсети</a:t>
            </a:r>
            <a:r>
              <a:rPr lang="ru-RU" dirty="0"/>
              <a:t> или игры), неохотно рассказывает о ней. Компьютер выключает после нескольких напоминаний, перерывы воспринимает негативно. Аппетит заметно снижен или повышен, сон нарушен – спит то мало, то много, кричит и мечется во сне. Учеба страдает, одежда часто неаккуратна, в комнате беспорядок. Несколько меняется круг общения и интересы.</a:t>
            </a:r>
          </a:p>
          <a:p>
            <a:r>
              <a:rPr lang="ru-RU" dirty="0"/>
              <a:t>4. Ребенок засиживается за компьютером более 3-х часов в день, ежедневно, не отрываясь, предпочитая 1-2 игры или </a:t>
            </a:r>
            <a:r>
              <a:rPr lang="ru-RU" dirty="0" err="1"/>
              <a:t>соцсети</a:t>
            </a:r>
            <a:r>
              <a:rPr lang="ru-RU" dirty="0"/>
              <a:t> или беспорядочный серфинг. Компьютер старается не выключать вообще, постоянно проверяет почту и </a:t>
            </a:r>
            <a:r>
              <a:rPr lang="ru-RU" dirty="0" err="1"/>
              <a:t>мессенджеры</a:t>
            </a:r>
            <a:r>
              <a:rPr lang="ru-RU" dirty="0"/>
              <a:t>, на просьбы прерваться или рассказать, чем занят, реагирует агрессивно. Аппетит и сон сильно нарушены, успеваемость сильно упала, одежда и комната в беспорядке, круг общения и интересы сменились.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764704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У детей и подростков наблюдаются четыре степени Интернет-зависимости.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8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0"/>
            <a:ext cx="46101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449999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Самый лучший способ не «упустить» подростка – стать ему другом. Очень важно сохранить с ним доверительные отношения.</a:t>
            </a:r>
          </a:p>
          <a:p>
            <a:r>
              <a:rPr lang="ru-RU" dirty="0"/>
              <a:t>Возложите на подростка какие-то обязанности по дому. Но сделайте это так, чтобы ребенок понимал свою значимость, что без его помощи родителям никак не обойтись.</a:t>
            </a:r>
          </a:p>
          <a:p>
            <a:r>
              <a:rPr lang="ru-RU" dirty="0"/>
              <a:t>Больше общайтесь с ребенком, разговаривайте, обсуждайте фильмы или книги.</a:t>
            </a:r>
          </a:p>
          <a:p>
            <a:r>
              <a:rPr lang="ru-RU" dirty="0"/>
              <a:t>Любите своего ребенка, каким бы он ни был. Любите за то, что он есть. Чаще обнимайте его и говорите ребенку нежные слова.</a:t>
            </a:r>
          </a:p>
          <a:p>
            <a:r>
              <a:rPr lang="ru-RU" dirty="0"/>
              <a:t>Чаще хвалите его и помните, что похвала принесет больше пользы, чем любая критика.</a:t>
            </a:r>
          </a:p>
          <a:p>
            <a:r>
              <a:rPr lang="ru-RU" dirty="0"/>
              <a:t>Старайтесь, чтобы в вашей жизни с ребенком было больше положительных эмоций.</a:t>
            </a:r>
          </a:p>
          <a:p>
            <a:r>
              <a:rPr lang="ru-RU" dirty="0"/>
              <a:t>Если подросток в чем-то провинился, критикуйте его поступок, но ни его самого.</a:t>
            </a:r>
          </a:p>
          <a:p>
            <a:r>
              <a:rPr lang="ru-RU" dirty="0"/>
              <a:t>Найдите общие интересы или увлечения. Прекрасно переживают такой период семьи, где отец и сын ездят вместе на рыбалку, что-нибудь вместе мастерят или являются страстными болельщиками одной футбольной команды. Тогда подростку некогда задумываться о своем статусе. Он видит, что нужен своей семье, что родители разделяют его интересы. Поэтому проводить время с ними гораздо интереснее, чем бессмысленно гулять во дворе или бродить по улицам.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Рекомендации родителям: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6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0"/>
            <a:ext cx="4509120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49999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9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43576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Алкогольная и наркотическая зависимость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8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307116"/>
          </a:xfrm>
        </p:spPr>
        <p:txBody>
          <a:bodyPr/>
          <a:lstStyle/>
          <a:p>
            <a:pPr algn="l"/>
            <a:r>
              <a:rPr lang="ru-RU" sz="4000" b="1" i="1" dirty="0">
                <a:solidFill>
                  <a:schemeClr val="tx1"/>
                </a:solidFill>
              </a:rPr>
              <a:t>Подростки из семьи с хорошим эмоциональным и психологическим климатом, где родители в контакте со своим ребенком, в курсе проблем, свойственных этому возрасту, уважают его права как личности, никогда не станут алкоголиками и наркоманами</a:t>
            </a:r>
          </a:p>
        </p:txBody>
      </p:sp>
    </p:spTree>
    <p:extLst>
      <p:ext uri="{BB962C8B-B14F-4D97-AF65-F5344CB8AC3E}">
        <p14:creationId xmlns:p14="http://schemas.microsoft.com/office/powerpoint/2010/main" val="322192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395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Употребление </a:t>
            </a:r>
            <a:r>
              <a:rPr lang="ru-RU" sz="2800" b="1" dirty="0"/>
              <a:t>из любопытства. </a:t>
            </a:r>
            <a:endParaRPr lang="ru-RU" sz="2800" b="1" dirty="0" smtClean="0"/>
          </a:p>
          <a:p>
            <a:r>
              <a:rPr lang="ru-RU" sz="2800" b="1" dirty="0"/>
              <a:t>Употребление ради удовольствия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Употребление с целью быть принятым определенной </a:t>
            </a:r>
            <a:r>
              <a:rPr lang="ru-RU" sz="2800" b="1" dirty="0" smtClean="0"/>
              <a:t>группой</a:t>
            </a:r>
          </a:p>
          <a:p>
            <a:r>
              <a:rPr lang="ru-RU" sz="2800" b="1" dirty="0"/>
              <a:t>Употребление как протест против родителей. </a:t>
            </a:r>
            <a:endParaRPr lang="ru-RU" sz="2800" b="1" dirty="0" smtClean="0"/>
          </a:p>
          <a:p>
            <a:r>
              <a:rPr lang="ru-RU" sz="2800" b="1" dirty="0"/>
              <a:t>Употребление, чтобы снять напряжение.</a:t>
            </a:r>
            <a:endParaRPr lang="ru-RU" sz="2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556792"/>
          </a:xfrm>
          <a:solidFill>
            <a:schemeClr val="bg1"/>
          </a:solidFill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Причины </a:t>
            </a:r>
            <a:r>
              <a:rPr lang="ru-RU" sz="2800" b="1" i="1" dirty="0">
                <a:solidFill>
                  <a:schemeClr val="tx1"/>
                </a:solidFill>
              </a:rPr>
              <a:t>для первого употребления алкоголя или наркотических веществ можно найти великое множество. Однако наиболее часто встречаются </a:t>
            </a:r>
            <a:r>
              <a:rPr lang="ru-RU" sz="2800" b="1" i="1" dirty="0" smtClean="0">
                <a:solidFill>
                  <a:schemeClr val="tx1"/>
                </a:solidFill>
              </a:rPr>
              <a:t>следующие: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3999" cy="5877271"/>
          </a:xfrm>
        </p:spPr>
        <p:txBody>
          <a:bodyPr/>
          <a:lstStyle/>
          <a:p>
            <a:r>
              <a:rPr lang="ru-RU" sz="3200" dirty="0" smtClean="0"/>
              <a:t>непреодолимое </a:t>
            </a:r>
            <a:r>
              <a:rPr lang="ru-RU" sz="3200" dirty="0"/>
              <a:t>желание принять алкоголь;</a:t>
            </a:r>
          </a:p>
          <a:p>
            <a:r>
              <a:rPr lang="ru-RU" sz="3200" dirty="0"/>
              <a:t>потеря контроля над количеством выпитого;</a:t>
            </a:r>
          </a:p>
          <a:p>
            <a:r>
              <a:rPr lang="ru-RU" sz="3200" dirty="0"/>
              <a:t>рост толерантности к алкоголю (употребление больших доз алкоголя);</a:t>
            </a:r>
          </a:p>
          <a:p>
            <a:r>
              <a:rPr lang="ru-RU" sz="3200" dirty="0"/>
              <a:t>высокий приоритет употребления алкоголя по сравнению с любыми другими видами деятельности и обязательствами.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Признаки заболевания алкоголизмом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8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5" cy="5328591"/>
          </a:xfrm>
        </p:spPr>
        <p:txBody>
          <a:bodyPr/>
          <a:lstStyle/>
          <a:p>
            <a:r>
              <a:rPr lang="ru-RU" sz="3600" b="1" dirty="0" smtClean="0"/>
              <a:t>Лживость</a:t>
            </a:r>
          </a:p>
          <a:p>
            <a:r>
              <a:rPr lang="ru-RU" sz="3600" b="1" dirty="0"/>
              <a:t>Н</a:t>
            </a:r>
            <a:r>
              <a:rPr lang="ru-RU" sz="3600" b="1" dirty="0" smtClean="0"/>
              <a:t>еустойчивость настроения</a:t>
            </a:r>
          </a:p>
          <a:p>
            <a:r>
              <a:rPr lang="ru-RU" sz="3600" b="1" dirty="0" smtClean="0"/>
              <a:t>Невнимательны </a:t>
            </a:r>
            <a:r>
              <a:rPr lang="ru-RU" sz="3600" b="1" dirty="0"/>
              <a:t>к </a:t>
            </a:r>
            <a:r>
              <a:rPr lang="ru-RU" sz="3600" b="1" dirty="0" smtClean="0"/>
              <a:t>близким</a:t>
            </a:r>
          </a:p>
          <a:p>
            <a:r>
              <a:rPr lang="ru-RU" sz="3600" b="1" dirty="0" smtClean="0"/>
              <a:t>К прежним друзьям</a:t>
            </a:r>
          </a:p>
          <a:p>
            <a:r>
              <a:rPr lang="ru-RU" sz="3600" b="1" dirty="0" smtClean="0"/>
              <a:t> Неискренность, холодность, замкнутость </a:t>
            </a:r>
            <a:r>
              <a:rPr lang="ru-RU" sz="3600" b="1" dirty="0"/>
              <a:t>и </a:t>
            </a:r>
            <a:r>
              <a:rPr lang="ru-RU" sz="3600" b="1" dirty="0" smtClean="0"/>
              <a:t>недоверчивость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Характерологические черты молодых алкоголиков: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3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165847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Гиперопека</a:t>
            </a:r>
            <a:r>
              <a:rPr lang="ru-RU" b="1" dirty="0"/>
              <a:t>.</a:t>
            </a:r>
            <a:r>
              <a:rPr lang="ru-RU" dirty="0"/>
              <a:t> Чрезмерное внимание и контроль со стороны взрослых, навязывающих свое мнение по любому вопросу, диктующих каждый шаг. Ограждение от опасностей, культивирование осторожности.</a:t>
            </a:r>
          </a:p>
          <a:p>
            <a:r>
              <a:rPr lang="ru-RU" b="1" dirty="0"/>
              <a:t>«Кумир семьи» </a:t>
            </a:r>
            <a:r>
              <a:rPr lang="ru-RU" dirty="0"/>
              <a:t>(высокая степень </a:t>
            </a:r>
            <a:r>
              <a:rPr lang="ru-RU" dirty="0" err="1"/>
              <a:t>гиперопеки</a:t>
            </a:r>
            <a:r>
              <a:rPr lang="ru-RU" dirty="0"/>
              <a:t>). Ребенка восхваляют, культивируя в нем чувство исключительности; освобождают его от всех тягот, выполняют все его прихоти, снимая ответственность за поступки.</a:t>
            </a:r>
          </a:p>
          <a:p>
            <a:r>
              <a:rPr lang="ru-RU" b="1" dirty="0" err="1"/>
              <a:t>Гипоопека</a:t>
            </a:r>
            <a:r>
              <a:rPr lang="ru-RU" b="1" dirty="0"/>
              <a:t>. </a:t>
            </a:r>
            <a:r>
              <a:rPr lang="ru-RU" dirty="0"/>
              <a:t>Воспитание, характеризующееся недостаточным вниманием со стороны родителей, игнорированием целенаправленного воспитания.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71" y="332656"/>
            <a:ext cx="9144000" cy="1054250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Ряд специалистов считают наркоманию «симптомом семьи».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99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340768"/>
            <a:ext cx="9143999" cy="551432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пониженная способность переносить трудности повседневной жизни;</a:t>
            </a:r>
          </a:p>
          <a:p>
            <a:r>
              <a:rPr lang="ru-RU" dirty="0"/>
              <a:t>стремление к новизне – «жизнь серая, ничего не происходит, а я хочу жить ярко и красочно». Яркость и красочность – достигаются легко. Стоит только расширить горизонты сознания. Сначала «травка», потом – героин;</a:t>
            </a:r>
          </a:p>
          <a:p>
            <a:r>
              <a:rPr lang="ru-RU" dirty="0"/>
              <a:t>неприспособленность к жизни, упреки окружающих способствуют формированию скрытого комплекса неполноценности, внешне нередко проявляющегося в защитно-психологической реакции, состоящей в демонстрации превосходства над окружающими. Дон-Жуан, который нуждался в постоянных мужских победах для подкрепления своей значимости, - из категории таких типажей;</a:t>
            </a:r>
          </a:p>
          <a:p>
            <a:r>
              <a:rPr lang="ru-RU" dirty="0"/>
              <a:t>внешняя доброжелательность, сочетающаяся со страхом перед устойчивыми эмоциональными контактами (боязнь любви, брака). На самом деле это действующее с детства «табу» на любовь окружающих;</a:t>
            </a:r>
          </a:p>
          <a:p>
            <a:r>
              <a:rPr lang="ru-RU" dirty="0"/>
              <a:t>стремление перенести ответственность за принятие решений на других, стремление обвинять других, зная при этом, что они невиновны;</a:t>
            </a:r>
          </a:p>
          <a:p>
            <a:r>
              <a:rPr lang="ru-RU" dirty="0"/>
              <a:t>завистливость;</a:t>
            </a:r>
          </a:p>
          <a:p>
            <a:r>
              <a:rPr lang="ru-RU" dirty="0"/>
              <a:t>тревожность.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Портрет ребенка с высоким риском заболеть наркоманией или алкоголизмом</a:t>
            </a:r>
            <a:r>
              <a:rPr lang="ru-RU" sz="2400" dirty="0">
                <a:solidFill>
                  <a:srgbClr val="C00000"/>
                </a:solidFill>
              </a:rPr>
              <a:t> характеризуется следующими чертами:</a:t>
            </a:r>
          </a:p>
        </p:txBody>
      </p:sp>
    </p:spTree>
    <p:extLst>
      <p:ext uri="{BB962C8B-B14F-4D97-AF65-F5344CB8AC3E}">
        <p14:creationId xmlns:p14="http://schemas.microsoft.com/office/powerpoint/2010/main" val="33338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718298" cy="32061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96952"/>
            <a:ext cx="4718298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62" y="-187399"/>
            <a:ext cx="4792538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53</TotalTime>
  <Words>1087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Зависимости (алкогольная, наркотическая, интернет) у детей и подростков</vt:lpstr>
      <vt:lpstr>Алкогольная и наркотическая зависимость</vt:lpstr>
      <vt:lpstr>Подростки из семьи с хорошим эмоциональным и психологическим климатом, где родители в контакте со своим ребенком, в курсе проблем, свойственных этому возрасту, уважают его права как личности, никогда не станут алкоголиками и наркоманами</vt:lpstr>
      <vt:lpstr>Причины для первого употребления алкоголя или наркотических веществ можно найти великое множество. Однако наиболее часто встречаются следующие:</vt:lpstr>
      <vt:lpstr>Признаки заболевания алкоголизмом</vt:lpstr>
      <vt:lpstr>Характерологические черты молодых алкоголиков:</vt:lpstr>
      <vt:lpstr>Ряд специалистов считают наркоманию «симптомом семьи». </vt:lpstr>
      <vt:lpstr>Портрет ребенка с высоким риском заболеть наркоманией или алкоголизмом характеризуется следующими чертами:</vt:lpstr>
      <vt:lpstr>Презентация PowerPoint</vt:lpstr>
      <vt:lpstr>11-13 лет. Основной возраст начала приема наркотиков. Интерес вызывает возможность употребления «легких» наркотиков из-за широко распространенного заблуждения об их существовании. О наркотиках подростки этого возраста знают многое, информация черпается из рассказов знакомых. Знания часто носят недостоверный характер. Отношение к наркотику если не позитивное, то с присутствием определенного «ореола привлекательности». Опасность употребления наркотиков недооценивается. Говорят о проблеме только между собой. Первые эпизоды наркотизации и алкоголизации у подростков 11-13 лет связаны, как правило, с трудной семейной или школьной ситуацией, безнадзорностью, некритичным отношением к поведению окружающих, неорганизованным досугом. Так как в этом возрасте наиболее доступны лекарственные и бытовые средства (бензин, клей, зубные пасты, таблетки и др.) и в то же время имеется заблуждение, что они менее вредны и опасны, то именно эти средства и оказываются тем, с чего начинается употребление психоактивных веществ. </vt:lpstr>
      <vt:lpstr>Презентация PowerPoint</vt:lpstr>
      <vt:lpstr>Признаки, которые могут свидетельствовать об употреблении подростком наркотических веществ</vt:lpstr>
      <vt:lpstr>Интернет зависимость у детей и подростков</vt:lpstr>
      <vt:lpstr>У детей и подростков наблюдаются четыре степени Интернет-зависимости.</vt:lpstr>
      <vt:lpstr>Презентация PowerPoint</vt:lpstr>
      <vt:lpstr>Рекомендации родителям: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Зависимости (алкогольная, наркотическая, интернет) у детей и подростков</dc:title>
  <dc:creator>USER</dc:creator>
  <cp:lastModifiedBy>USER</cp:lastModifiedBy>
  <cp:revision>6</cp:revision>
  <dcterms:created xsi:type="dcterms:W3CDTF">2015-04-07T15:24:15Z</dcterms:created>
  <dcterms:modified xsi:type="dcterms:W3CDTF">2015-04-07T16:42:45Z</dcterms:modified>
</cp:coreProperties>
</file>